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358" r:id="rId4"/>
    <p:sldId id="357" r:id="rId5"/>
    <p:sldId id="350" r:id="rId6"/>
    <p:sldId id="351" r:id="rId7"/>
    <p:sldId id="354" r:id="rId8"/>
    <p:sldId id="353" r:id="rId9"/>
    <p:sldId id="352" r:id="rId10"/>
    <p:sldId id="355" r:id="rId11"/>
    <p:sldId id="359" r:id="rId12"/>
    <p:sldId id="356" r:id="rId13"/>
    <p:sldId id="360" r:id="rId14"/>
    <p:sldId id="361" r:id="rId15"/>
    <p:sldId id="3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02"/>
    <p:restoredTop sz="94680"/>
  </p:normalViewPr>
  <p:slideViewPr>
    <p:cSldViewPr snapToGrid="0" snapToObjects="1">
      <p:cViewPr>
        <p:scale>
          <a:sx n="90" d="100"/>
          <a:sy n="90" d="100"/>
        </p:scale>
        <p:origin x="1832" y="2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BFCA1-567D-6F40-9C1F-1107B0976932}" type="datetimeFigureOut">
              <a:rPr lang="en-US" smtClean="0"/>
              <a:t>1/29/19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F75F4-4032-EF4D-965F-5BF84355278F}" type="slidenum">
              <a:rPr lang="en-US" smtClean="0"/>
              <a:t>‹#›</a:t>
            </a:fld>
            <a:endParaRPr lang="en-US"/>
          </a:p>
        </p:txBody>
      </p:sp>
    </p:spTree>
    <p:extLst>
      <p:ext uri="{BB962C8B-B14F-4D97-AF65-F5344CB8AC3E}">
        <p14:creationId xmlns:p14="http://schemas.microsoft.com/office/powerpoint/2010/main" val="3978802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113649-4B23-3F45-8E43-A0950B9E9F9E}" type="slidenum">
              <a:rPr lang="en-US" smtClean="0"/>
              <a:t>5</a:t>
            </a:fld>
            <a:endParaRPr lang="en-US"/>
          </a:p>
        </p:txBody>
      </p:sp>
    </p:spTree>
    <p:extLst>
      <p:ext uri="{BB962C8B-B14F-4D97-AF65-F5344CB8AC3E}">
        <p14:creationId xmlns:p14="http://schemas.microsoft.com/office/powerpoint/2010/main" val="2684928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5113649-4B23-3F45-8E43-A0950B9E9F9E}" type="slidenum">
              <a:rPr lang="en-US" smtClean="0"/>
              <a:t>6</a:t>
            </a:fld>
            <a:endParaRPr lang="en-US"/>
          </a:p>
        </p:txBody>
      </p:sp>
    </p:spTree>
    <p:extLst>
      <p:ext uri="{BB962C8B-B14F-4D97-AF65-F5344CB8AC3E}">
        <p14:creationId xmlns:p14="http://schemas.microsoft.com/office/powerpoint/2010/main" val="39636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FF75F4-4032-EF4D-965F-5BF84355278F}" type="slidenum">
              <a:rPr lang="en-US" smtClean="0"/>
              <a:t>8</a:t>
            </a:fld>
            <a:endParaRPr lang="en-US"/>
          </a:p>
        </p:txBody>
      </p:sp>
    </p:spTree>
    <p:extLst>
      <p:ext uri="{BB962C8B-B14F-4D97-AF65-F5344CB8AC3E}">
        <p14:creationId xmlns:p14="http://schemas.microsoft.com/office/powerpoint/2010/main" val="1263240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CE3B-E78A-3646-AD03-E87CA44032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EE6096-2C13-0649-8F92-2C1D75CE6F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2D2C96-9D6E-084A-9F7A-5BBAB610C014}"/>
              </a:ext>
            </a:extLst>
          </p:cNvPr>
          <p:cNvSpPr>
            <a:spLocks noGrp="1"/>
          </p:cNvSpPr>
          <p:nvPr>
            <p:ph type="dt" sz="half" idx="10"/>
          </p:nvPr>
        </p:nvSpPr>
        <p:spPr/>
        <p:txBody>
          <a:bodyPr/>
          <a:lstStyle/>
          <a:p>
            <a:fld id="{D8FD222B-5F96-C744-9196-73F3F6E7E776}" type="datetimeFigureOut">
              <a:rPr lang="en-US" smtClean="0"/>
              <a:t>1/29/19</a:t>
            </a:fld>
            <a:endParaRPr lang="en-US"/>
          </a:p>
        </p:txBody>
      </p:sp>
      <p:sp>
        <p:nvSpPr>
          <p:cNvPr id="5" name="Footer Placeholder 4">
            <a:extLst>
              <a:ext uri="{FF2B5EF4-FFF2-40B4-BE49-F238E27FC236}">
                <a16:creationId xmlns:a16="http://schemas.microsoft.com/office/drawing/2014/main" id="{214A790D-B37A-CC45-9952-D3A18FF55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84D04-483B-3542-85B9-A9A9C167F1FF}"/>
              </a:ext>
            </a:extLst>
          </p:cNvPr>
          <p:cNvSpPr>
            <a:spLocks noGrp="1"/>
          </p:cNvSpPr>
          <p:nvPr>
            <p:ph type="sldNum" sz="quarter" idx="12"/>
          </p:nvPr>
        </p:nvSpPr>
        <p:spPr/>
        <p:txBody>
          <a:bodyPr/>
          <a:lstStyle/>
          <a:p>
            <a:fld id="{DFE4FA52-A146-2C41-9B26-5272CFFEE0CC}" type="slidenum">
              <a:rPr lang="en-US" smtClean="0"/>
              <a:t>‹#›</a:t>
            </a:fld>
            <a:endParaRPr lang="en-US"/>
          </a:p>
        </p:txBody>
      </p:sp>
    </p:spTree>
    <p:extLst>
      <p:ext uri="{BB962C8B-B14F-4D97-AF65-F5344CB8AC3E}">
        <p14:creationId xmlns:p14="http://schemas.microsoft.com/office/powerpoint/2010/main" val="1281872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5E0CA-F348-A442-AD77-72E12343CB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93233F-5F4B-9B4C-B38E-11A757C5F7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3FD6AD-7BBF-F24A-9B72-2E89C518953A}"/>
              </a:ext>
            </a:extLst>
          </p:cNvPr>
          <p:cNvSpPr>
            <a:spLocks noGrp="1"/>
          </p:cNvSpPr>
          <p:nvPr>
            <p:ph type="dt" sz="half" idx="10"/>
          </p:nvPr>
        </p:nvSpPr>
        <p:spPr/>
        <p:txBody>
          <a:bodyPr/>
          <a:lstStyle/>
          <a:p>
            <a:fld id="{D8FD222B-5F96-C744-9196-73F3F6E7E776}" type="datetimeFigureOut">
              <a:rPr lang="en-US" smtClean="0"/>
              <a:t>1/29/19</a:t>
            </a:fld>
            <a:endParaRPr lang="en-US"/>
          </a:p>
        </p:txBody>
      </p:sp>
      <p:sp>
        <p:nvSpPr>
          <p:cNvPr id="5" name="Footer Placeholder 4">
            <a:extLst>
              <a:ext uri="{FF2B5EF4-FFF2-40B4-BE49-F238E27FC236}">
                <a16:creationId xmlns:a16="http://schemas.microsoft.com/office/drawing/2014/main" id="{38C84F86-4E1C-524E-9BE8-49878C8C93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0919A-5591-7F43-97DA-CFFD9E81A2C1}"/>
              </a:ext>
            </a:extLst>
          </p:cNvPr>
          <p:cNvSpPr>
            <a:spLocks noGrp="1"/>
          </p:cNvSpPr>
          <p:nvPr>
            <p:ph type="sldNum" sz="quarter" idx="12"/>
          </p:nvPr>
        </p:nvSpPr>
        <p:spPr/>
        <p:txBody>
          <a:bodyPr/>
          <a:lstStyle/>
          <a:p>
            <a:fld id="{DFE4FA52-A146-2C41-9B26-5272CFFEE0CC}" type="slidenum">
              <a:rPr lang="en-US" smtClean="0"/>
              <a:t>‹#›</a:t>
            </a:fld>
            <a:endParaRPr lang="en-US"/>
          </a:p>
        </p:txBody>
      </p:sp>
    </p:spTree>
    <p:extLst>
      <p:ext uri="{BB962C8B-B14F-4D97-AF65-F5344CB8AC3E}">
        <p14:creationId xmlns:p14="http://schemas.microsoft.com/office/powerpoint/2010/main" val="191584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0B52E8-65D6-B746-96A4-3FF20E71AB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ED74E0-DC51-B54C-86DB-95A544863F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C0B5F-8F62-5C4A-AFF9-80E9ADEED722}"/>
              </a:ext>
            </a:extLst>
          </p:cNvPr>
          <p:cNvSpPr>
            <a:spLocks noGrp="1"/>
          </p:cNvSpPr>
          <p:nvPr>
            <p:ph type="dt" sz="half" idx="10"/>
          </p:nvPr>
        </p:nvSpPr>
        <p:spPr/>
        <p:txBody>
          <a:bodyPr/>
          <a:lstStyle/>
          <a:p>
            <a:fld id="{D8FD222B-5F96-C744-9196-73F3F6E7E776}" type="datetimeFigureOut">
              <a:rPr lang="en-US" smtClean="0"/>
              <a:t>1/29/19</a:t>
            </a:fld>
            <a:endParaRPr lang="en-US"/>
          </a:p>
        </p:txBody>
      </p:sp>
      <p:sp>
        <p:nvSpPr>
          <p:cNvPr id="5" name="Footer Placeholder 4">
            <a:extLst>
              <a:ext uri="{FF2B5EF4-FFF2-40B4-BE49-F238E27FC236}">
                <a16:creationId xmlns:a16="http://schemas.microsoft.com/office/drawing/2014/main" id="{06AB9F51-C6E7-BD40-B8E7-469AE8263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E7954-A055-404F-BA21-60737376D06D}"/>
              </a:ext>
            </a:extLst>
          </p:cNvPr>
          <p:cNvSpPr>
            <a:spLocks noGrp="1"/>
          </p:cNvSpPr>
          <p:nvPr>
            <p:ph type="sldNum" sz="quarter" idx="12"/>
          </p:nvPr>
        </p:nvSpPr>
        <p:spPr/>
        <p:txBody>
          <a:bodyPr/>
          <a:lstStyle/>
          <a:p>
            <a:fld id="{DFE4FA52-A146-2C41-9B26-5272CFFEE0CC}" type="slidenum">
              <a:rPr lang="en-US" smtClean="0"/>
              <a:t>‹#›</a:t>
            </a:fld>
            <a:endParaRPr lang="en-US"/>
          </a:p>
        </p:txBody>
      </p:sp>
    </p:spTree>
    <p:extLst>
      <p:ext uri="{BB962C8B-B14F-4D97-AF65-F5344CB8AC3E}">
        <p14:creationId xmlns:p14="http://schemas.microsoft.com/office/powerpoint/2010/main" val="393641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26F3D-70B8-CD4F-9E4D-D238F88E75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AFEAC-3C44-0C47-9C08-D183D75F84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9C1E12-0E27-9444-8FD5-F22C2C84393F}"/>
              </a:ext>
            </a:extLst>
          </p:cNvPr>
          <p:cNvSpPr>
            <a:spLocks noGrp="1"/>
          </p:cNvSpPr>
          <p:nvPr>
            <p:ph type="dt" sz="half" idx="10"/>
          </p:nvPr>
        </p:nvSpPr>
        <p:spPr/>
        <p:txBody>
          <a:bodyPr/>
          <a:lstStyle/>
          <a:p>
            <a:fld id="{D8FD222B-5F96-C744-9196-73F3F6E7E776}" type="datetimeFigureOut">
              <a:rPr lang="en-US" smtClean="0"/>
              <a:t>1/29/19</a:t>
            </a:fld>
            <a:endParaRPr lang="en-US"/>
          </a:p>
        </p:txBody>
      </p:sp>
      <p:sp>
        <p:nvSpPr>
          <p:cNvPr id="5" name="Footer Placeholder 4">
            <a:extLst>
              <a:ext uri="{FF2B5EF4-FFF2-40B4-BE49-F238E27FC236}">
                <a16:creationId xmlns:a16="http://schemas.microsoft.com/office/drawing/2014/main" id="{E8BEA1F8-AF78-AB45-A290-44F4DA5AA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FE3F2-3F0E-3D42-97E2-8BA8ED0B760D}"/>
              </a:ext>
            </a:extLst>
          </p:cNvPr>
          <p:cNvSpPr>
            <a:spLocks noGrp="1"/>
          </p:cNvSpPr>
          <p:nvPr>
            <p:ph type="sldNum" sz="quarter" idx="12"/>
          </p:nvPr>
        </p:nvSpPr>
        <p:spPr/>
        <p:txBody>
          <a:bodyPr/>
          <a:lstStyle/>
          <a:p>
            <a:fld id="{DFE4FA52-A146-2C41-9B26-5272CFFEE0CC}" type="slidenum">
              <a:rPr lang="en-US" smtClean="0"/>
              <a:t>‹#›</a:t>
            </a:fld>
            <a:endParaRPr lang="en-US"/>
          </a:p>
        </p:txBody>
      </p:sp>
    </p:spTree>
    <p:extLst>
      <p:ext uri="{BB962C8B-B14F-4D97-AF65-F5344CB8AC3E}">
        <p14:creationId xmlns:p14="http://schemas.microsoft.com/office/powerpoint/2010/main" val="63114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86AF6-DC00-264E-9F10-6CD8FD5CE1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1020DB-A544-AC43-87C5-45C78876C0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32BDB7A-052C-5C4E-8699-61A9D6FFA4E8}"/>
              </a:ext>
            </a:extLst>
          </p:cNvPr>
          <p:cNvSpPr>
            <a:spLocks noGrp="1"/>
          </p:cNvSpPr>
          <p:nvPr>
            <p:ph type="dt" sz="half" idx="10"/>
          </p:nvPr>
        </p:nvSpPr>
        <p:spPr/>
        <p:txBody>
          <a:bodyPr/>
          <a:lstStyle/>
          <a:p>
            <a:fld id="{D8FD222B-5F96-C744-9196-73F3F6E7E776}" type="datetimeFigureOut">
              <a:rPr lang="en-US" smtClean="0"/>
              <a:t>1/29/19</a:t>
            </a:fld>
            <a:endParaRPr lang="en-US"/>
          </a:p>
        </p:txBody>
      </p:sp>
      <p:sp>
        <p:nvSpPr>
          <p:cNvPr id="5" name="Footer Placeholder 4">
            <a:extLst>
              <a:ext uri="{FF2B5EF4-FFF2-40B4-BE49-F238E27FC236}">
                <a16:creationId xmlns:a16="http://schemas.microsoft.com/office/drawing/2014/main" id="{7563DF43-6804-F445-9DA0-6E51181235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08231-6535-5041-ACC9-BAFFFD3888D8}"/>
              </a:ext>
            </a:extLst>
          </p:cNvPr>
          <p:cNvSpPr>
            <a:spLocks noGrp="1"/>
          </p:cNvSpPr>
          <p:nvPr>
            <p:ph type="sldNum" sz="quarter" idx="12"/>
          </p:nvPr>
        </p:nvSpPr>
        <p:spPr/>
        <p:txBody>
          <a:bodyPr/>
          <a:lstStyle/>
          <a:p>
            <a:fld id="{DFE4FA52-A146-2C41-9B26-5272CFFEE0CC}" type="slidenum">
              <a:rPr lang="en-US" smtClean="0"/>
              <a:t>‹#›</a:t>
            </a:fld>
            <a:endParaRPr lang="en-US"/>
          </a:p>
        </p:txBody>
      </p:sp>
    </p:spTree>
    <p:extLst>
      <p:ext uri="{BB962C8B-B14F-4D97-AF65-F5344CB8AC3E}">
        <p14:creationId xmlns:p14="http://schemas.microsoft.com/office/powerpoint/2010/main" val="208781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ACBD-ACA3-7B4C-90C0-8B2334771E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0FEDD1-64D3-4346-9253-CB5E2EA2E1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1BC325-7A5E-514B-A4E8-990AEDE71DF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415BE7-924A-7645-B1B4-82602D71091A}"/>
              </a:ext>
            </a:extLst>
          </p:cNvPr>
          <p:cNvSpPr>
            <a:spLocks noGrp="1"/>
          </p:cNvSpPr>
          <p:nvPr>
            <p:ph type="dt" sz="half" idx="10"/>
          </p:nvPr>
        </p:nvSpPr>
        <p:spPr/>
        <p:txBody>
          <a:bodyPr/>
          <a:lstStyle/>
          <a:p>
            <a:fld id="{D8FD222B-5F96-C744-9196-73F3F6E7E776}" type="datetimeFigureOut">
              <a:rPr lang="en-US" smtClean="0"/>
              <a:t>1/29/19</a:t>
            </a:fld>
            <a:endParaRPr lang="en-US"/>
          </a:p>
        </p:txBody>
      </p:sp>
      <p:sp>
        <p:nvSpPr>
          <p:cNvPr id="6" name="Footer Placeholder 5">
            <a:extLst>
              <a:ext uri="{FF2B5EF4-FFF2-40B4-BE49-F238E27FC236}">
                <a16:creationId xmlns:a16="http://schemas.microsoft.com/office/drawing/2014/main" id="{E48AC4CF-6312-B849-AE86-9BC22E9829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255C99-7899-634D-853F-1B7210F82847}"/>
              </a:ext>
            </a:extLst>
          </p:cNvPr>
          <p:cNvSpPr>
            <a:spLocks noGrp="1"/>
          </p:cNvSpPr>
          <p:nvPr>
            <p:ph type="sldNum" sz="quarter" idx="12"/>
          </p:nvPr>
        </p:nvSpPr>
        <p:spPr/>
        <p:txBody>
          <a:bodyPr/>
          <a:lstStyle/>
          <a:p>
            <a:fld id="{DFE4FA52-A146-2C41-9B26-5272CFFEE0CC}" type="slidenum">
              <a:rPr lang="en-US" smtClean="0"/>
              <a:t>‹#›</a:t>
            </a:fld>
            <a:endParaRPr lang="en-US"/>
          </a:p>
        </p:txBody>
      </p:sp>
    </p:spTree>
    <p:extLst>
      <p:ext uri="{BB962C8B-B14F-4D97-AF65-F5344CB8AC3E}">
        <p14:creationId xmlns:p14="http://schemas.microsoft.com/office/powerpoint/2010/main" val="1584689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CD425-05A3-9345-8F6B-42D09B99EF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4D743-9DAB-F345-A6A0-4B64054B4E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EECEF59-1C0A-7C40-AC33-FABCC64173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17EE2D-E64A-F24C-90B4-F322DB0BA9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8ECB84-79D1-B041-B01E-02DDE6A947B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05EBE0-2CB1-864D-8D33-DE5ACCBC89EA}"/>
              </a:ext>
            </a:extLst>
          </p:cNvPr>
          <p:cNvSpPr>
            <a:spLocks noGrp="1"/>
          </p:cNvSpPr>
          <p:nvPr>
            <p:ph type="dt" sz="half" idx="10"/>
          </p:nvPr>
        </p:nvSpPr>
        <p:spPr/>
        <p:txBody>
          <a:bodyPr/>
          <a:lstStyle/>
          <a:p>
            <a:fld id="{D8FD222B-5F96-C744-9196-73F3F6E7E776}" type="datetimeFigureOut">
              <a:rPr lang="en-US" smtClean="0"/>
              <a:t>1/29/19</a:t>
            </a:fld>
            <a:endParaRPr lang="en-US"/>
          </a:p>
        </p:txBody>
      </p:sp>
      <p:sp>
        <p:nvSpPr>
          <p:cNvPr id="8" name="Footer Placeholder 7">
            <a:extLst>
              <a:ext uri="{FF2B5EF4-FFF2-40B4-BE49-F238E27FC236}">
                <a16:creationId xmlns:a16="http://schemas.microsoft.com/office/drawing/2014/main" id="{96A4AE32-9385-0045-A422-BEEC1352D5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7ADA71-7B4B-5244-924C-7DF31EC5629C}"/>
              </a:ext>
            </a:extLst>
          </p:cNvPr>
          <p:cNvSpPr>
            <a:spLocks noGrp="1"/>
          </p:cNvSpPr>
          <p:nvPr>
            <p:ph type="sldNum" sz="quarter" idx="12"/>
          </p:nvPr>
        </p:nvSpPr>
        <p:spPr/>
        <p:txBody>
          <a:bodyPr/>
          <a:lstStyle/>
          <a:p>
            <a:fld id="{DFE4FA52-A146-2C41-9B26-5272CFFEE0CC}" type="slidenum">
              <a:rPr lang="en-US" smtClean="0"/>
              <a:t>‹#›</a:t>
            </a:fld>
            <a:endParaRPr lang="en-US"/>
          </a:p>
        </p:txBody>
      </p:sp>
    </p:spTree>
    <p:extLst>
      <p:ext uri="{BB962C8B-B14F-4D97-AF65-F5344CB8AC3E}">
        <p14:creationId xmlns:p14="http://schemas.microsoft.com/office/powerpoint/2010/main" val="3249347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0F7F-CE86-9D4D-A5F3-442DCDAD79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C553E-5618-904D-A188-93E7B91E5167}"/>
              </a:ext>
            </a:extLst>
          </p:cNvPr>
          <p:cNvSpPr>
            <a:spLocks noGrp="1"/>
          </p:cNvSpPr>
          <p:nvPr>
            <p:ph type="dt" sz="half" idx="10"/>
          </p:nvPr>
        </p:nvSpPr>
        <p:spPr/>
        <p:txBody>
          <a:bodyPr/>
          <a:lstStyle/>
          <a:p>
            <a:fld id="{D8FD222B-5F96-C744-9196-73F3F6E7E776}" type="datetimeFigureOut">
              <a:rPr lang="en-US" smtClean="0"/>
              <a:t>1/29/19</a:t>
            </a:fld>
            <a:endParaRPr lang="en-US"/>
          </a:p>
        </p:txBody>
      </p:sp>
      <p:sp>
        <p:nvSpPr>
          <p:cNvPr id="4" name="Footer Placeholder 3">
            <a:extLst>
              <a:ext uri="{FF2B5EF4-FFF2-40B4-BE49-F238E27FC236}">
                <a16:creationId xmlns:a16="http://schemas.microsoft.com/office/drawing/2014/main" id="{3491D6EF-39A3-0A4C-AEDB-D061173B32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8478D1-CC11-1C46-9510-4A916F580912}"/>
              </a:ext>
            </a:extLst>
          </p:cNvPr>
          <p:cNvSpPr>
            <a:spLocks noGrp="1"/>
          </p:cNvSpPr>
          <p:nvPr>
            <p:ph type="sldNum" sz="quarter" idx="12"/>
          </p:nvPr>
        </p:nvSpPr>
        <p:spPr/>
        <p:txBody>
          <a:bodyPr/>
          <a:lstStyle/>
          <a:p>
            <a:fld id="{DFE4FA52-A146-2C41-9B26-5272CFFEE0CC}" type="slidenum">
              <a:rPr lang="en-US" smtClean="0"/>
              <a:t>‹#›</a:t>
            </a:fld>
            <a:endParaRPr lang="en-US"/>
          </a:p>
        </p:txBody>
      </p:sp>
    </p:spTree>
    <p:extLst>
      <p:ext uri="{BB962C8B-B14F-4D97-AF65-F5344CB8AC3E}">
        <p14:creationId xmlns:p14="http://schemas.microsoft.com/office/powerpoint/2010/main" val="2882005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FC9C2A-B939-B74F-8D8B-56401B86B456}"/>
              </a:ext>
            </a:extLst>
          </p:cNvPr>
          <p:cNvSpPr>
            <a:spLocks noGrp="1"/>
          </p:cNvSpPr>
          <p:nvPr>
            <p:ph type="dt" sz="half" idx="10"/>
          </p:nvPr>
        </p:nvSpPr>
        <p:spPr/>
        <p:txBody>
          <a:bodyPr/>
          <a:lstStyle/>
          <a:p>
            <a:fld id="{D8FD222B-5F96-C744-9196-73F3F6E7E776}" type="datetimeFigureOut">
              <a:rPr lang="en-US" smtClean="0"/>
              <a:t>1/29/19</a:t>
            </a:fld>
            <a:endParaRPr lang="en-US"/>
          </a:p>
        </p:txBody>
      </p:sp>
      <p:sp>
        <p:nvSpPr>
          <p:cNvPr id="3" name="Footer Placeholder 2">
            <a:extLst>
              <a:ext uri="{FF2B5EF4-FFF2-40B4-BE49-F238E27FC236}">
                <a16:creationId xmlns:a16="http://schemas.microsoft.com/office/drawing/2014/main" id="{A3AF2136-EA44-E049-B64E-CF9A1D882B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99B359-7EB6-8E40-A70E-4DC26737A540}"/>
              </a:ext>
            </a:extLst>
          </p:cNvPr>
          <p:cNvSpPr>
            <a:spLocks noGrp="1"/>
          </p:cNvSpPr>
          <p:nvPr>
            <p:ph type="sldNum" sz="quarter" idx="12"/>
          </p:nvPr>
        </p:nvSpPr>
        <p:spPr/>
        <p:txBody>
          <a:bodyPr/>
          <a:lstStyle/>
          <a:p>
            <a:fld id="{DFE4FA52-A146-2C41-9B26-5272CFFEE0CC}" type="slidenum">
              <a:rPr lang="en-US" smtClean="0"/>
              <a:t>‹#›</a:t>
            </a:fld>
            <a:endParaRPr lang="en-US"/>
          </a:p>
        </p:txBody>
      </p:sp>
    </p:spTree>
    <p:extLst>
      <p:ext uri="{BB962C8B-B14F-4D97-AF65-F5344CB8AC3E}">
        <p14:creationId xmlns:p14="http://schemas.microsoft.com/office/powerpoint/2010/main" val="926897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09F2E-05CB-1C4C-A535-257E5CC645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28E8A4-CBAA-D847-85B5-165D7E5B9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42D7B6-EE30-5649-9990-DC41FA286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AA8F4E-7CE3-FD45-9DAD-2958EABC56A9}"/>
              </a:ext>
            </a:extLst>
          </p:cNvPr>
          <p:cNvSpPr>
            <a:spLocks noGrp="1"/>
          </p:cNvSpPr>
          <p:nvPr>
            <p:ph type="dt" sz="half" idx="10"/>
          </p:nvPr>
        </p:nvSpPr>
        <p:spPr/>
        <p:txBody>
          <a:bodyPr/>
          <a:lstStyle/>
          <a:p>
            <a:fld id="{D8FD222B-5F96-C744-9196-73F3F6E7E776}" type="datetimeFigureOut">
              <a:rPr lang="en-US" smtClean="0"/>
              <a:t>1/29/19</a:t>
            </a:fld>
            <a:endParaRPr lang="en-US"/>
          </a:p>
        </p:txBody>
      </p:sp>
      <p:sp>
        <p:nvSpPr>
          <p:cNvPr id="6" name="Footer Placeholder 5">
            <a:extLst>
              <a:ext uri="{FF2B5EF4-FFF2-40B4-BE49-F238E27FC236}">
                <a16:creationId xmlns:a16="http://schemas.microsoft.com/office/drawing/2014/main" id="{A7114917-12E8-214B-8E85-FEED65DEB3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D925AB-2788-0740-B3D7-0931126955E1}"/>
              </a:ext>
            </a:extLst>
          </p:cNvPr>
          <p:cNvSpPr>
            <a:spLocks noGrp="1"/>
          </p:cNvSpPr>
          <p:nvPr>
            <p:ph type="sldNum" sz="quarter" idx="12"/>
          </p:nvPr>
        </p:nvSpPr>
        <p:spPr/>
        <p:txBody>
          <a:bodyPr/>
          <a:lstStyle/>
          <a:p>
            <a:fld id="{DFE4FA52-A146-2C41-9B26-5272CFFEE0CC}" type="slidenum">
              <a:rPr lang="en-US" smtClean="0"/>
              <a:t>‹#›</a:t>
            </a:fld>
            <a:endParaRPr lang="en-US"/>
          </a:p>
        </p:txBody>
      </p:sp>
    </p:spTree>
    <p:extLst>
      <p:ext uri="{BB962C8B-B14F-4D97-AF65-F5344CB8AC3E}">
        <p14:creationId xmlns:p14="http://schemas.microsoft.com/office/powerpoint/2010/main" val="3201400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CEDB-44E3-734A-AEBF-D3E7400C9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DE78D6-7A12-A343-A107-A0BB7DE916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6BDAD4-C67D-984F-95A8-FB755375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59EFFB-C729-6546-92E5-46D4D3806DFB}"/>
              </a:ext>
            </a:extLst>
          </p:cNvPr>
          <p:cNvSpPr>
            <a:spLocks noGrp="1"/>
          </p:cNvSpPr>
          <p:nvPr>
            <p:ph type="dt" sz="half" idx="10"/>
          </p:nvPr>
        </p:nvSpPr>
        <p:spPr/>
        <p:txBody>
          <a:bodyPr/>
          <a:lstStyle/>
          <a:p>
            <a:fld id="{D8FD222B-5F96-C744-9196-73F3F6E7E776}" type="datetimeFigureOut">
              <a:rPr lang="en-US" smtClean="0"/>
              <a:t>1/29/19</a:t>
            </a:fld>
            <a:endParaRPr lang="en-US"/>
          </a:p>
        </p:txBody>
      </p:sp>
      <p:sp>
        <p:nvSpPr>
          <p:cNvPr id="6" name="Footer Placeholder 5">
            <a:extLst>
              <a:ext uri="{FF2B5EF4-FFF2-40B4-BE49-F238E27FC236}">
                <a16:creationId xmlns:a16="http://schemas.microsoft.com/office/drawing/2014/main" id="{00E58AAE-458A-A946-9507-BC39B1629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8BCCE-C3B4-8444-BD61-BE71CF71DF30}"/>
              </a:ext>
            </a:extLst>
          </p:cNvPr>
          <p:cNvSpPr>
            <a:spLocks noGrp="1"/>
          </p:cNvSpPr>
          <p:nvPr>
            <p:ph type="sldNum" sz="quarter" idx="12"/>
          </p:nvPr>
        </p:nvSpPr>
        <p:spPr/>
        <p:txBody>
          <a:bodyPr/>
          <a:lstStyle/>
          <a:p>
            <a:fld id="{DFE4FA52-A146-2C41-9B26-5272CFFEE0CC}" type="slidenum">
              <a:rPr lang="en-US" smtClean="0"/>
              <a:t>‹#›</a:t>
            </a:fld>
            <a:endParaRPr lang="en-US"/>
          </a:p>
        </p:txBody>
      </p:sp>
    </p:spTree>
    <p:extLst>
      <p:ext uri="{BB962C8B-B14F-4D97-AF65-F5344CB8AC3E}">
        <p14:creationId xmlns:p14="http://schemas.microsoft.com/office/powerpoint/2010/main" val="1200707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86664F-6556-484C-986B-80CE9EE45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AB5F0E-AF0A-6346-89DA-64A01CD822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4B158-06A4-BE45-948D-4A3B2DDC0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D222B-5F96-C744-9196-73F3F6E7E776}" type="datetimeFigureOut">
              <a:rPr lang="en-US" smtClean="0"/>
              <a:t>1/29/19</a:t>
            </a:fld>
            <a:endParaRPr lang="en-US"/>
          </a:p>
        </p:txBody>
      </p:sp>
      <p:sp>
        <p:nvSpPr>
          <p:cNvPr id="5" name="Footer Placeholder 4">
            <a:extLst>
              <a:ext uri="{FF2B5EF4-FFF2-40B4-BE49-F238E27FC236}">
                <a16:creationId xmlns:a16="http://schemas.microsoft.com/office/drawing/2014/main" id="{12F1B3B7-BC88-BA4D-ACD6-8EC114A3A6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7084AF-C251-FB44-BF62-949A61CC0A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E4FA52-A146-2C41-9B26-5272CFFEE0CC}" type="slidenum">
              <a:rPr lang="en-US" smtClean="0"/>
              <a:t>‹#›</a:t>
            </a:fld>
            <a:endParaRPr lang="en-US"/>
          </a:p>
        </p:txBody>
      </p:sp>
    </p:spTree>
    <p:extLst>
      <p:ext uri="{BB962C8B-B14F-4D97-AF65-F5344CB8AC3E}">
        <p14:creationId xmlns:p14="http://schemas.microsoft.com/office/powerpoint/2010/main" val="923793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A076C-6240-F74D-8557-A98CE177D2C3}"/>
              </a:ext>
            </a:extLst>
          </p:cNvPr>
          <p:cNvSpPr>
            <a:spLocks noGrp="1"/>
          </p:cNvSpPr>
          <p:nvPr>
            <p:ph type="ctrTitle"/>
          </p:nvPr>
        </p:nvSpPr>
        <p:spPr>
          <a:xfrm>
            <a:off x="1524000" y="490888"/>
            <a:ext cx="9144000" cy="3019075"/>
          </a:xfrm>
        </p:spPr>
        <p:txBody>
          <a:bodyPr>
            <a:normAutofit fontScale="90000"/>
          </a:bodyPr>
          <a:lstStyle/>
          <a:p>
            <a:r>
              <a:rPr lang="en-US" dirty="0"/>
              <a:t>Cyberinfrastructure for Intelligent Water Supply (CIWS)</a:t>
            </a:r>
            <a:br>
              <a:rPr lang="en-US" dirty="0"/>
            </a:br>
            <a:br>
              <a:rPr lang="en-US" dirty="0"/>
            </a:br>
            <a:r>
              <a:rPr lang="en-US" b="1" dirty="0"/>
              <a:t>Data Visualization Challenge</a:t>
            </a:r>
          </a:p>
        </p:txBody>
      </p:sp>
      <p:sp>
        <p:nvSpPr>
          <p:cNvPr id="3" name="Subtitle 2">
            <a:extLst>
              <a:ext uri="{FF2B5EF4-FFF2-40B4-BE49-F238E27FC236}">
                <a16:creationId xmlns:a16="http://schemas.microsoft.com/office/drawing/2014/main" id="{77266D6E-E5FB-B042-9644-8A1E10214AC7}"/>
              </a:ext>
            </a:extLst>
          </p:cNvPr>
          <p:cNvSpPr>
            <a:spLocks noGrp="1"/>
          </p:cNvSpPr>
          <p:nvPr>
            <p:ph type="subTitle" idx="1"/>
          </p:nvPr>
        </p:nvSpPr>
        <p:spPr>
          <a:xfrm>
            <a:off x="1524000" y="3907857"/>
            <a:ext cx="9144000" cy="2579570"/>
          </a:xfrm>
        </p:spPr>
        <p:txBody>
          <a:bodyPr>
            <a:normAutofit/>
          </a:bodyPr>
          <a:lstStyle/>
          <a:p>
            <a:r>
              <a:rPr lang="en-US" dirty="0"/>
              <a:t>Jeffery S. Horsburgh and the CIWS Team</a:t>
            </a:r>
          </a:p>
          <a:p>
            <a:r>
              <a:rPr lang="en-US" dirty="0"/>
              <a:t>Utah Water Research Laboratory</a:t>
            </a:r>
          </a:p>
          <a:p>
            <a:r>
              <a:rPr lang="en-US" dirty="0"/>
              <a:t>Department of Civil and Environmental Engineering</a:t>
            </a:r>
          </a:p>
          <a:p>
            <a:r>
              <a:rPr lang="en-US" dirty="0"/>
              <a:t>Utah State University</a:t>
            </a:r>
          </a:p>
        </p:txBody>
      </p:sp>
      <p:pic>
        <p:nvPicPr>
          <p:cNvPr id="4" name="Picture 3">
            <a:extLst>
              <a:ext uri="{FF2B5EF4-FFF2-40B4-BE49-F238E27FC236}">
                <a16:creationId xmlns:a16="http://schemas.microsoft.com/office/drawing/2014/main" id="{4E565489-D9DF-844E-92BA-B9972EE18CEE}"/>
              </a:ext>
            </a:extLst>
          </p:cNvPr>
          <p:cNvPicPr>
            <a:picLocks noChangeAspect="1"/>
          </p:cNvPicPr>
          <p:nvPr/>
        </p:nvPicPr>
        <p:blipFill>
          <a:blip r:embed="rId2"/>
          <a:stretch>
            <a:fillRect/>
          </a:stretch>
        </p:blipFill>
        <p:spPr>
          <a:xfrm>
            <a:off x="95634" y="5503301"/>
            <a:ext cx="1251903" cy="1258446"/>
          </a:xfrm>
          <a:prstGeom prst="rect">
            <a:avLst/>
          </a:prstGeom>
        </p:spPr>
      </p:pic>
      <p:pic>
        <p:nvPicPr>
          <p:cNvPr id="5" name="Picture 2" descr="ttp://engineering.usu.edu/images/logos-wordmarks/Eng-blueonwhiteTower-02.png">
            <a:extLst>
              <a:ext uri="{FF2B5EF4-FFF2-40B4-BE49-F238E27FC236}">
                <a16:creationId xmlns:a16="http://schemas.microsoft.com/office/drawing/2014/main" id="{626A251C-9476-874F-9C97-A90BDECB3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748" y="5819132"/>
            <a:ext cx="2829967" cy="9426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CD9A19A-A160-9649-9131-422C24D7B188}"/>
              </a:ext>
            </a:extLst>
          </p:cNvPr>
          <p:cNvPicPr>
            <a:picLocks noChangeAspect="1"/>
          </p:cNvPicPr>
          <p:nvPr/>
        </p:nvPicPr>
        <p:blipFill>
          <a:blip r:embed="rId4"/>
          <a:stretch>
            <a:fillRect/>
          </a:stretch>
        </p:blipFill>
        <p:spPr>
          <a:xfrm>
            <a:off x="9076331" y="6096807"/>
            <a:ext cx="2752436" cy="540610"/>
          </a:xfrm>
          <a:prstGeom prst="rect">
            <a:avLst/>
          </a:prstGeom>
        </p:spPr>
      </p:pic>
    </p:spTree>
    <p:extLst>
      <p:ext uri="{BB962C8B-B14F-4D97-AF65-F5344CB8AC3E}">
        <p14:creationId xmlns:p14="http://schemas.microsoft.com/office/powerpoint/2010/main" val="273316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48FFB3C-D444-3043-B506-92EB3B26F7D8}"/>
              </a:ext>
            </a:extLst>
          </p:cNvPr>
          <p:cNvPicPr>
            <a:picLocks noChangeAspect="1"/>
          </p:cNvPicPr>
          <p:nvPr/>
        </p:nvPicPr>
        <p:blipFill rotWithShape="1">
          <a:blip r:embed="rId2">
            <a:alphaModFix amt="50000"/>
            <a:extLst/>
          </a:blip>
          <a:srcRect l="3111" r="1" b="1"/>
          <a:stretch/>
        </p:blipFill>
        <p:spPr>
          <a:xfrm>
            <a:off x="20" y="1"/>
            <a:ext cx="12191980" cy="6857999"/>
          </a:xfrm>
          <a:prstGeom prst="rect">
            <a:avLst/>
          </a:prstGeom>
        </p:spPr>
      </p:pic>
      <p:sp>
        <p:nvSpPr>
          <p:cNvPr id="2" name="Title 1">
            <a:extLst>
              <a:ext uri="{FF2B5EF4-FFF2-40B4-BE49-F238E27FC236}">
                <a16:creationId xmlns:a16="http://schemas.microsoft.com/office/drawing/2014/main" id="{7286140E-27C2-C74D-8E89-7532370FC6F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LLC Data</a:t>
            </a:r>
          </a:p>
        </p:txBody>
      </p:sp>
    </p:spTree>
    <p:extLst>
      <p:ext uri="{BB962C8B-B14F-4D97-AF65-F5344CB8AC3E}">
        <p14:creationId xmlns:p14="http://schemas.microsoft.com/office/powerpoint/2010/main" val="378305000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6354-B7A9-0E42-BD37-3D17AEAB76C7}"/>
              </a:ext>
            </a:extLst>
          </p:cNvPr>
          <p:cNvSpPr>
            <a:spLocks noGrp="1"/>
          </p:cNvSpPr>
          <p:nvPr>
            <p:ph type="title"/>
          </p:nvPr>
        </p:nvSpPr>
        <p:spPr/>
        <p:txBody>
          <a:bodyPr/>
          <a:lstStyle/>
          <a:p>
            <a:r>
              <a:rPr lang="en-US" dirty="0"/>
              <a:t>Single Family Residential Data</a:t>
            </a:r>
          </a:p>
        </p:txBody>
      </p:sp>
      <p:sp>
        <p:nvSpPr>
          <p:cNvPr id="3" name="Content Placeholder 2">
            <a:extLst>
              <a:ext uri="{FF2B5EF4-FFF2-40B4-BE49-F238E27FC236}">
                <a16:creationId xmlns:a16="http://schemas.microsoft.com/office/drawing/2014/main" id="{8A1A11AE-B6D9-7745-AB03-61048B589AD7}"/>
              </a:ext>
            </a:extLst>
          </p:cNvPr>
          <p:cNvSpPr>
            <a:spLocks noGrp="1"/>
          </p:cNvSpPr>
          <p:nvPr>
            <p:ph idx="1"/>
          </p:nvPr>
        </p:nvSpPr>
        <p:spPr>
          <a:xfrm>
            <a:off x="1320800" y="1558925"/>
            <a:ext cx="5626100" cy="4351338"/>
          </a:xfrm>
        </p:spPr>
        <p:txBody>
          <a:bodyPr/>
          <a:lstStyle/>
          <a:p>
            <a:r>
              <a:rPr lang="en-US" dirty="0"/>
              <a:t>Data for a single home</a:t>
            </a:r>
          </a:p>
          <a:p>
            <a:r>
              <a:rPr lang="en-US" dirty="0"/>
              <a:t>Indoor + outdoor water use</a:t>
            </a:r>
          </a:p>
          <a:p>
            <a:r>
              <a:rPr lang="en-US" dirty="0"/>
              <a:t>Observations made at the water meter</a:t>
            </a:r>
          </a:p>
          <a:p>
            <a:r>
              <a:rPr lang="en-US" dirty="0"/>
              <a:t>Pulse count recorded every 4 seconds</a:t>
            </a:r>
          </a:p>
          <a:p>
            <a:endParaRPr lang="en-US" dirty="0"/>
          </a:p>
        </p:txBody>
      </p:sp>
      <p:pic>
        <p:nvPicPr>
          <p:cNvPr id="5" name="Picture 4">
            <a:extLst>
              <a:ext uri="{FF2B5EF4-FFF2-40B4-BE49-F238E27FC236}">
                <a16:creationId xmlns:a16="http://schemas.microsoft.com/office/drawing/2014/main" id="{9B17BAB3-D64D-7443-8D13-54671F58C19F}"/>
              </a:ext>
            </a:extLst>
          </p:cNvPr>
          <p:cNvPicPr>
            <a:picLocks noChangeAspect="1"/>
          </p:cNvPicPr>
          <p:nvPr/>
        </p:nvPicPr>
        <p:blipFill>
          <a:blip r:embed="rId2"/>
          <a:stretch>
            <a:fillRect/>
          </a:stretch>
        </p:blipFill>
        <p:spPr>
          <a:xfrm>
            <a:off x="0" y="4001294"/>
            <a:ext cx="2870200" cy="2870200"/>
          </a:xfrm>
          <a:prstGeom prst="rect">
            <a:avLst/>
          </a:prstGeom>
        </p:spPr>
      </p:pic>
      <p:pic>
        <p:nvPicPr>
          <p:cNvPr id="6" name="Picture 5">
            <a:extLst>
              <a:ext uri="{FF2B5EF4-FFF2-40B4-BE49-F238E27FC236}">
                <a16:creationId xmlns:a16="http://schemas.microsoft.com/office/drawing/2014/main" id="{CDDF6277-4373-D049-B3EF-3DEFF67428EC}"/>
              </a:ext>
            </a:extLst>
          </p:cNvPr>
          <p:cNvPicPr>
            <a:picLocks noChangeAspect="1"/>
          </p:cNvPicPr>
          <p:nvPr/>
        </p:nvPicPr>
        <p:blipFill>
          <a:blip r:embed="rId3"/>
          <a:stretch>
            <a:fillRect/>
          </a:stretch>
        </p:blipFill>
        <p:spPr>
          <a:xfrm>
            <a:off x="6464300" y="1255594"/>
            <a:ext cx="5727700" cy="5602406"/>
          </a:xfrm>
          <a:prstGeom prst="rect">
            <a:avLst/>
          </a:prstGeom>
        </p:spPr>
      </p:pic>
    </p:spTree>
    <p:extLst>
      <p:ext uri="{BB962C8B-B14F-4D97-AF65-F5344CB8AC3E}">
        <p14:creationId xmlns:p14="http://schemas.microsoft.com/office/powerpoint/2010/main" val="242061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688A3E9C-7A48-F249-91FB-99B123F0BD9E}"/>
              </a:ext>
            </a:extLst>
          </p:cNvPr>
          <p:cNvPicPr>
            <a:picLocks noGrp="1" noChangeAspect="1"/>
          </p:cNvPicPr>
          <p:nvPr>
            <p:ph idx="1"/>
          </p:nvPr>
        </p:nvPicPr>
        <p:blipFill rotWithShape="1">
          <a:blip r:embed="rId2">
            <a:alphaModFix amt="50000"/>
          </a:blip>
          <a:srcRect t="2290" b="6199"/>
          <a:stretch/>
        </p:blipFill>
        <p:spPr>
          <a:xfrm>
            <a:off x="5701732" y="207168"/>
            <a:ext cx="6689273" cy="6443662"/>
          </a:xfrm>
          <a:prstGeom prst="rect">
            <a:avLst/>
          </a:prstGeom>
        </p:spPr>
      </p:pic>
      <p:sp>
        <p:nvSpPr>
          <p:cNvPr id="2" name="Title 1">
            <a:extLst>
              <a:ext uri="{FF2B5EF4-FFF2-40B4-BE49-F238E27FC236}">
                <a16:creationId xmlns:a16="http://schemas.microsoft.com/office/drawing/2014/main" id="{B1F3E1A7-2C3B-BB47-976A-234009DC7E2C}"/>
              </a:ext>
            </a:extLst>
          </p:cNvPr>
          <p:cNvSpPr>
            <a:spLocks noGrp="1"/>
          </p:cNvSpPr>
          <p:nvPr>
            <p:ph type="title"/>
          </p:nvPr>
        </p:nvSpPr>
        <p:spPr>
          <a:xfrm>
            <a:off x="623887" y="1585913"/>
            <a:ext cx="5276850" cy="2900518"/>
          </a:xfrm>
        </p:spPr>
        <p:txBody>
          <a:bodyPr vert="horz" lIns="91440" tIns="45720" rIns="91440" bIns="45720" rtlCol="0" anchor="b">
            <a:normAutofit/>
          </a:bodyPr>
          <a:lstStyle/>
          <a:p>
            <a:pPr algn="ctr"/>
            <a:r>
              <a:rPr lang="en-US" sz="6000" dirty="0">
                <a:solidFill>
                  <a:srgbClr val="FFFFFF"/>
                </a:solidFill>
              </a:rPr>
              <a:t>Single Family Residential Data</a:t>
            </a:r>
          </a:p>
        </p:txBody>
      </p:sp>
    </p:spTree>
    <p:extLst>
      <p:ext uri="{BB962C8B-B14F-4D97-AF65-F5344CB8AC3E}">
        <p14:creationId xmlns:p14="http://schemas.microsoft.com/office/powerpoint/2010/main" val="200635548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63C2A-1A09-0346-B510-AD8577F91B12}"/>
              </a:ext>
            </a:extLst>
          </p:cNvPr>
          <p:cNvSpPr>
            <a:spLocks noGrp="1"/>
          </p:cNvSpPr>
          <p:nvPr>
            <p:ph type="title"/>
          </p:nvPr>
        </p:nvSpPr>
        <p:spPr/>
        <p:txBody>
          <a:bodyPr/>
          <a:lstStyle/>
          <a:p>
            <a:r>
              <a:rPr lang="en-US" dirty="0"/>
              <a:t>We challenge you…</a:t>
            </a:r>
          </a:p>
        </p:txBody>
      </p:sp>
      <p:sp>
        <p:nvSpPr>
          <p:cNvPr id="3" name="Content Placeholder 2">
            <a:extLst>
              <a:ext uri="{FF2B5EF4-FFF2-40B4-BE49-F238E27FC236}">
                <a16:creationId xmlns:a16="http://schemas.microsoft.com/office/drawing/2014/main" id="{0D5BC980-61E3-C349-B713-8F5BDB5CCC5B}"/>
              </a:ext>
            </a:extLst>
          </p:cNvPr>
          <p:cNvSpPr>
            <a:spLocks noGrp="1"/>
          </p:cNvSpPr>
          <p:nvPr>
            <p:ph idx="1"/>
          </p:nvPr>
        </p:nvSpPr>
        <p:spPr>
          <a:xfrm>
            <a:off x="838200" y="1825625"/>
            <a:ext cx="6101615" cy="4351338"/>
          </a:xfrm>
        </p:spPr>
        <p:txBody>
          <a:bodyPr/>
          <a:lstStyle/>
          <a:p>
            <a:r>
              <a:rPr lang="en-US" dirty="0"/>
              <a:t>To develop innovative ways to analyze and visualize the data</a:t>
            </a:r>
          </a:p>
          <a:p>
            <a:r>
              <a:rPr lang="en-US" dirty="0"/>
              <a:t>As an audience, you may focus on:</a:t>
            </a:r>
          </a:p>
          <a:p>
            <a:pPr lvl="1"/>
            <a:r>
              <a:rPr lang="en-US" dirty="0"/>
              <a:t>Us as water researchers</a:t>
            </a:r>
          </a:p>
          <a:p>
            <a:pPr lvl="1"/>
            <a:r>
              <a:rPr lang="en-US" dirty="0"/>
              <a:t>Water providers who want to efficiently manage water</a:t>
            </a:r>
          </a:p>
          <a:p>
            <a:pPr lvl="1"/>
            <a:r>
              <a:rPr lang="en-US" dirty="0"/>
              <a:t>Water consumers who want to save money</a:t>
            </a:r>
          </a:p>
        </p:txBody>
      </p:sp>
      <p:pic>
        <p:nvPicPr>
          <p:cNvPr id="4" name="Picture 3">
            <a:extLst>
              <a:ext uri="{FF2B5EF4-FFF2-40B4-BE49-F238E27FC236}">
                <a16:creationId xmlns:a16="http://schemas.microsoft.com/office/drawing/2014/main" id="{97FFF26C-D28B-C542-A6C7-F39E3C1C3E57}"/>
              </a:ext>
            </a:extLst>
          </p:cNvPr>
          <p:cNvPicPr>
            <a:picLocks noChangeAspect="1"/>
          </p:cNvPicPr>
          <p:nvPr/>
        </p:nvPicPr>
        <p:blipFill>
          <a:blip r:embed="rId2"/>
          <a:stretch>
            <a:fillRect/>
          </a:stretch>
        </p:blipFill>
        <p:spPr>
          <a:xfrm>
            <a:off x="6939815" y="1761847"/>
            <a:ext cx="5106107" cy="5096153"/>
          </a:xfrm>
          <a:prstGeom prst="rect">
            <a:avLst/>
          </a:prstGeom>
        </p:spPr>
      </p:pic>
    </p:spTree>
    <p:extLst>
      <p:ext uri="{BB962C8B-B14F-4D97-AF65-F5344CB8AC3E}">
        <p14:creationId xmlns:p14="http://schemas.microsoft.com/office/powerpoint/2010/main" val="4086081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3BC4-C39E-6446-A94E-891FAE83B943}"/>
              </a:ext>
            </a:extLst>
          </p:cNvPr>
          <p:cNvSpPr>
            <a:spLocks noGrp="1"/>
          </p:cNvSpPr>
          <p:nvPr>
            <p:ph type="title"/>
          </p:nvPr>
        </p:nvSpPr>
        <p:spPr/>
        <p:txBody>
          <a:bodyPr/>
          <a:lstStyle/>
          <a:p>
            <a:r>
              <a:rPr lang="en-US" dirty="0"/>
              <a:t>Challenge Details</a:t>
            </a:r>
          </a:p>
        </p:txBody>
      </p:sp>
      <p:sp>
        <p:nvSpPr>
          <p:cNvPr id="3" name="Content Placeholder 2">
            <a:extLst>
              <a:ext uri="{FF2B5EF4-FFF2-40B4-BE49-F238E27FC236}">
                <a16:creationId xmlns:a16="http://schemas.microsoft.com/office/drawing/2014/main" id="{58960D10-9AED-854F-A339-257219382739}"/>
              </a:ext>
            </a:extLst>
          </p:cNvPr>
          <p:cNvSpPr>
            <a:spLocks noGrp="1"/>
          </p:cNvSpPr>
          <p:nvPr>
            <p:ph idx="1"/>
          </p:nvPr>
        </p:nvSpPr>
        <p:spPr>
          <a:xfrm>
            <a:off x="580445" y="1566407"/>
            <a:ext cx="5104738" cy="4610556"/>
          </a:xfrm>
        </p:spPr>
        <p:txBody>
          <a:bodyPr>
            <a:normAutofit lnSpcReduction="10000"/>
          </a:bodyPr>
          <a:lstStyle/>
          <a:p>
            <a:r>
              <a:rPr lang="en-US" dirty="0"/>
              <a:t>Everything you need is in GitHub</a:t>
            </a:r>
          </a:p>
          <a:p>
            <a:pPr marL="0" indent="0">
              <a:buNone/>
            </a:pPr>
            <a:endParaRPr lang="en-US" dirty="0"/>
          </a:p>
          <a:p>
            <a:pPr marL="0" indent="0">
              <a:buNone/>
            </a:pPr>
            <a:r>
              <a:rPr lang="en-US" b="1" dirty="0"/>
              <a:t>Prizes</a:t>
            </a:r>
            <a:r>
              <a:rPr lang="en-US" dirty="0"/>
              <a:t>: 1st ($500), 2</a:t>
            </a:r>
            <a:r>
              <a:rPr lang="en-US" baseline="30000" dirty="0"/>
              <a:t>nd </a:t>
            </a:r>
            <a:r>
              <a:rPr lang="en-US" dirty="0"/>
              <a:t>($300), and 3</a:t>
            </a:r>
            <a:r>
              <a:rPr lang="en-US" baseline="30000" dirty="0"/>
              <a:t>rd</a:t>
            </a:r>
            <a:r>
              <a:rPr lang="en-US" dirty="0"/>
              <a:t> ($200) place in two categories:</a:t>
            </a:r>
          </a:p>
          <a:p>
            <a:r>
              <a:rPr lang="en-US" dirty="0"/>
              <a:t>Single family residential</a:t>
            </a:r>
          </a:p>
          <a:p>
            <a:r>
              <a:rPr lang="en-US" dirty="0"/>
              <a:t>Multi-unit residential building</a:t>
            </a:r>
          </a:p>
          <a:p>
            <a:pPr marL="0" indent="0">
              <a:buNone/>
            </a:pPr>
            <a:endParaRPr lang="en-US" dirty="0"/>
          </a:p>
          <a:p>
            <a:pPr marL="0" indent="0">
              <a:buNone/>
            </a:pPr>
            <a:r>
              <a:rPr lang="en-US" b="1" dirty="0"/>
              <a:t>Submission Deadline</a:t>
            </a:r>
            <a:r>
              <a:rPr lang="en-US" dirty="0"/>
              <a:t>: Friday March 1 at midnight!</a:t>
            </a:r>
          </a:p>
        </p:txBody>
      </p:sp>
      <p:pic>
        <p:nvPicPr>
          <p:cNvPr id="4" name="Picture 3">
            <a:extLst>
              <a:ext uri="{FF2B5EF4-FFF2-40B4-BE49-F238E27FC236}">
                <a16:creationId xmlns:a16="http://schemas.microsoft.com/office/drawing/2014/main" id="{EDA9236D-AC4C-7242-9CBA-16DE5DC9C11B}"/>
              </a:ext>
            </a:extLst>
          </p:cNvPr>
          <p:cNvPicPr>
            <a:picLocks noChangeAspect="1"/>
          </p:cNvPicPr>
          <p:nvPr/>
        </p:nvPicPr>
        <p:blipFill>
          <a:blip r:embed="rId2"/>
          <a:stretch>
            <a:fillRect/>
          </a:stretch>
        </p:blipFill>
        <p:spPr>
          <a:xfrm>
            <a:off x="6199601" y="139700"/>
            <a:ext cx="5787198" cy="6858000"/>
          </a:xfrm>
          <a:prstGeom prst="rect">
            <a:avLst/>
          </a:prstGeom>
        </p:spPr>
      </p:pic>
      <p:sp>
        <p:nvSpPr>
          <p:cNvPr id="5" name="TextBox 4">
            <a:extLst>
              <a:ext uri="{FF2B5EF4-FFF2-40B4-BE49-F238E27FC236}">
                <a16:creationId xmlns:a16="http://schemas.microsoft.com/office/drawing/2014/main" id="{BBF4BBAD-4361-8F4D-85F3-DBF300251EB6}"/>
              </a:ext>
            </a:extLst>
          </p:cNvPr>
          <p:cNvSpPr txBox="1"/>
          <p:nvPr/>
        </p:nvSpPr>
        <p:spPr>
          <a:xfrm>
            <a:off x="173673" y="6081067"/>
            <a:ext cx="5922327" cy="461665"/>
          </a:xfrm>
          <a:prstGeom prst="rect">
            <a:avLst/>
          </a:prstGeom>
          <a:noFill/>
        </p:spPr>
        <p:txBody>
          <a:bodyPr wrap="none" rtlCol="0">
            <a:spAutoFit/>
          </a:bodyPr>
          <a:lstStyle/>
          <a:p>
            <a:r>
              <a:rPr lang="en-US" sz="2400" dirty="0"/>
              <a:t>https://</a:t>
            </a:r>
            <a:r>
              <a:rPr lang="en-US" sz="2400" dirty="0" err="1"/>
              <a:t>github.com</a:t>
            </a:r>
            <a:r>
              <a:rPr lang="en-US" sz="2400" dirty="0"/>
              <a:t>/UCHIC/CIWS-</a:t>
            </a:r>
            <a:r>
              <a:rPr lang="en-US" sz="2400" dirty="0" err="1"/>
              <a:t>VisChallenge</a:t>
            </a:r>
            <a:endParaRPr lang="en-US" sz="2400" dirty="0"/>
          </a:p>
        </p:txBody>
      </p:sp>
    </p:spTree>
    <p:extLst>
      <p:ext uri="{BB962C8B-B14F-4D97-AF65-F5344CB8AC3E}">
        <p14:creationId xmlns:p14="http://schemas.microsoft.com/office/powerpoint/2010/main" val="4004680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53A76C-2AE4-B447-9CF0-6DD3EE31FEB3}"/>
              </a:ext>
            </a:extLst>
          </p:cNvPr>
          <p:cNvSpPr>
            <a:spLocks noGrp="1"/>
          </p:cNvSpPr>
          <p:nvPr>
            <p:ph type="title"/>
          </p:nvPr>
        </p:nvSpPr>
        <p:spPr/>
        <p:txBody>
          <a:bodyPr/>
          <a:lstStyle/>
          <a:p>
            <a:r>
              <a:rPr lang="en-US" dirty="0"/>
              <a:t>Examples!</a:t>
            </a:r>
          </a:p>
        </p:txBody>
      </p:sp>
      <p:sp>
        <p:nvSpPr>
          <p:cNvPr id="5" name="Text Placeholder 4">
            <a:extLst>
              <a:ext uri="{FF2B5EF4-FFF2-40B4-BE49-F238E27FC236}">
                <a16:creationId xmlns:a16="http://schemas.microsoft.com/office/drawing/2014/main" id="{E4D429FE-CA4A-DC47-B7B0-82D4F95658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291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F8AEE-1962-814F-833B-1F02B6B33B87}"/>
              </a:ext>
            </a:extLst>
          </p:cNvPr>
          <p:cNvSpPr>
            <a:spLocks noGrp="1"/>
          </p:cNvSpPr>
          <p:nvPr>
            <p:ph type="title"/>
          </p:nvPr>
        </p:nvSpPr>
        <p:spPr>
          <a:xfrm>
            <a:off x="648929" y="629266"/>
            <a:ext cx="4308082" cy="1676603"/>
          </a:xfrm>
        </p:spPr>
        <p:txBody>
          <a:bodyPr>
            <a:normAutofit/>
          </a:bodyPr>
          <a:lstStyle/>
          <a:p>
            <a:r>
              <a:rPr lang="en-US" dirty="0"/>
              <a:t>We all use water</a:t>
            </a:r>
          </a:p>
        </p:txBody>
      </p:sp>
      <p:sp>
        <p:nvSpPr>
          <p:cNvPr id="3" name="Content Placeholder 2">
            <a:extLst>
              <a:ext uri="{FF2B5EF4-FFF2-40B4-BE49-F238E27FC236}">
                <a16:creationId xmlns:a16="http://schemas.microsoft.com/office/drawing/2014/main" id="{C36D3167-FCDA-814F-8A27-D5E95B40E127}"/>
              </a:ext>
            </a:extLst>
          </p:cNvPr>
          <p:cNvSpPr>
            <a:spLocks noGrp="1"/>
          </p:cNvSpPr>
          <p:nvPr>
            <p:ph idx="1"/>
          </p:nvPr>
        </p:nvSpPr>
        <p:spPr>
          <a:xfrm>
            <a:off x="648930" y="2438400"/>
            <a:ext cx="3990125" cy="3785419"/>
          </a:xfrm>
        </p:spPr>
        <p:txBody>
          <a:bodyPr>
            <a:normAutofit fontScale="92500" lnSpcReduction="10000"/>
          </a:bodyPr>
          <a:lstStyle/>
          <a:p>
            <a:pPr marL="0" indent="0">
              <a:buNone/>
            </a:pPr>
            <a:r>
              <a:rPr lang="en-US" dirty="0"/>
              <a:t>How much? </a:t>
            </a:r>
          </a:p>
          <a:p>
            <a:pPr marL="0" indent="0">
              <a:buNone/>
            </a:pPr>
            <a:endParaRPr lang="en-US" dirty="0"/>
          </a:p>
          <a:p>
            <a:pPr marL="0" indent="0">
              <a:buNone/>
            </a:pPr>
            <a:r>
              <a:rPr lang="en-US" dirty="0"/>
              <a:t>When? </a:t>
            </a:r>
          </a:p>
          <a:p>
            <a:pPr marL="0" indent="0">
              <a:buNone/>
            </a:pPr>
            <a:endParaRPr lang="en-US" dirty="0"/>
          </a:p>
          <a:p>
            <a:pPr marL="0" indent="0">
              <a:buNone/>
            </a:pPr>
            <a:r>
              <a:rPr lang="en-US" dirty="0"/>
              <a:t>For what purpose?</a:t>
            </a:r>
          </a:p>
          <a:p>
            <a:pPr marL="0" indent="0">
              <a:buNone/>
            </a:pPr>
            <a:endParaRPr lang="en-US" dirty="0"/>
          </a:p>
          <a:p>
            <a:pPr marL="0" indent="0">
              <a:buNone/>
            </a:pPr>
            <a:r>
              <a:rPr lang="en-US" dirty="0"/>
              <a:t>It’s a limited resource and we live in a dry state with a rapidly growing population.</a:t>
            </a:r>
          </a:p>
        </p:txBody>
      </p:sp>
      <p:pic>
        <p:nvPicPr>
          <p:cNvPr id="6" name="Picture 5">
            <a:extLst>
              <a:ext uri="{FF2B5EF4-FFF2-40B4-BE49-F238E27FC236}">
                <a16:creationId xmlns:a16="http://schemas.microsoft.com/office/drawing/2014/main" id="{79B9D558-8FBF-8847-83AA-E2D3438BE5CD}"/>
              </a:ext>
            </a:extLst>
          </p:cNvPr>
          <p:cNvPicPr>
            <a:picLocks noChangeAspect="1"/>
          </p:cNvPicPr>
          <p:nvPr/>
        </p:nvPicPr>
        <p:blipFill>
          <a:blip r:embed="rId2"/>
          <a:stretch>
            <a:fillRect/>
          </a:stretch>
        </p:blipFill>
        <p:spPr>
          <a:xfrm flipH="1">
            <a:off x="9524999" y="3814762"/>
            <a:ext cx="3043237" cy="3043237"/>
          </a:xfrm>
          <a:prstGeom prst="rect">
            <a:avLst/>
          </a:prstGeom>
        </p:spPr>
      </p:pic>
      <p:pic>
        <p:nvPicPr>
          <p:cNvPr id="7" name="Picture 6">
            <a:extLst>
              <a:ext uri="{FF2B5EF4-FFF2-40B4-BE49-F238E27FC236}">
                <a16:creationId xmlns:a16="http://schemas.microsoft.com/office/drawing/2014/main" id="{006F97B4-41A3-0445-A326-61518F5F9C94}"/>
              </a:ext>
            </a:extLst>
          </p:cNvPr>
          <p:cNvPicPr>
            <a:picLocks noChangeAspect="1"/>
          </p:cNvPicPr>
          <p:nvPr/>
        </p:nvPicPr>
        <p:blipFill>
          <a:blip r:embed="rId3"/>
          <a:stretch>
            <a:fillRect/>
          </a:stretch>
        </p:blipFill>
        <p:spPr>
          <a:xfrm>
            <a:off x="5183188" y="3814762"/>
            <a:ext cx="2540000" cy="2540000"/>
          </a:xfrm>
          <a:prstGeom prst="rect">
            <a:avLst/>
          </a:prstGeom>
        </p:spPr>
      </p:pic>
      <p:pic>
        <p:nvPicPr>
          <p:cNvPr id="8" name="Picture 7">
            <a:extLst>
              <a:ext uri="{FF2B5EF4-FFF2-40B4-BE49-F238E27FC236}">
                <a16:creationId xmlns:a16="http://schemas.microsoft.com/office/drawing/2014/main" id="{F3ADE882-B8A4-F34C-BC92-CD685851B19E}"/>
              </a:ext>
            </a:extLst>
          </p:cNvPr>
          <p:cNvPicPr>
            <a:picLocks noChangeAspect="1"/>
          </p:cNvPicPr>
          <p:nvPr/>
        </p:nvPicPr>
        <p:blipFill>
          <a:blip r:embed="rId4"/>
          <a:stretch>
            <a:fillRect/>
          </a:stretch>
        </p:blipFill>
        <p:spPr>
          <a:xfrm>
            <a:off x="6916911" y="208266"/>
            <a:ext cx="3286125" cy="3286125"/>
          </a:xfrm>
          <a:prstGeom prst="rect">
            <a:avLst/>
          </a:prstGeom>
        </p:spPr>
      </p:pic>
      <p:pic>
        <p:nvPicPr>
          <p:cNvPr id="10" name="Picture 9">
            <a:extLst>
              <a:ext uri="{FF2B5EF4-FFF2-40B4-BE49-F238E27FC236}">
                <a16:creationId xmlns:a16="http://schemas.microsoft.com/office/drawing/2014/main" id="{08578643-3529-2F40-B173-160FA168F82F}"/>
              </a:ext>
            </a:extLst>
          </p:cNvPr>
          <p:cNvPicPr>
            <a:picLocks noChangeAspect="1"/>
          </p:cNvPicPr>
          <p:nvPr/>
        </p:nvPicPr>
        <p:blipFill>
          <a:blip r:embed="rId5"/>
          <a:stretch>
            <a:fillRect/>
          </a:stretch>
        </p:blipFill>
        <p:spPr>
          <a:xfrm>
            <a:off x="7595392" y="3959225"/>
            <a:ext cx="2540000" cy="2540000"/>
          </a:xfrm>
          <a:prstGeom prst="rect">
            <a:avLst/>
          </a:prstGeom>
        </p:spPr>
      </p:pic>
      <p:pic>
        <p:nvPicPr>
          <p:cNvPr id="11" name="Picture 10">
            <a:extLst>
              <a:ext uri="{FF2B5EF4-FFF2-40B4-BE49-F238E27FC236}">
                <a16:creationId xmlns:a16="http://schemas.microsoft.com/office/drawing/2014/main" id="{800261E5-F8B7-9948-8646-5B50185702DC}"/>
              </a:ext>
            </a:extLst>
          </p:cNvPr>
          <p:cNvPicPr>
            <a:picLocks noChangeAspect="1"/>
          </p:cNvPicPr>
          <p:nvPr/>
        </p:nvPicPr>
        <p:blipFill rotWithShape="1">
          <a:blip r:embed="rId6"/>
          <a:srcRect b="12621"/>
          <a:stretch/>
        </p:blipFill>
        <p:spPr>
          <a:xfrm>
            <a:off x="4708435" y="503239"/>
            <a:ext cx="2691548" cy="2540000"/>
          </a:xfrm>
          <a:prstGeom prst="rect">
            <a:avLst/>
          </a:prstGeom>
        </p:spPr>
      </p:pic>
      <p:pic>
        <p:nvPicPr>
          <p:cNvPr id="12" name="Picture 11">
            <a:extLst>
              <a:ext uri="{FF2B5EF4-FFF2-40B4-BE49-F238E27FC236}">
                <a16:creationId xmlns:a16="http://schemas.microsoft.com/office/drawing/2014/main" id="{6D34966A-82E2-AD4A-973D-49CE6CAB32E2}"/>
              </a:ext>
            </a:extLst>
          </p:cNvPr>
          <p:cNvPicPr>
            <a:picLocks noChangeAspect="1"/>
          </p:cNvPicPr>
          <p:nvPr/>
        </p:nvPicPr>
        <p:blipFill>
          <a:blip r:embed="rId7"/>
          <a:stretch>
            <a:fillRect/>
          </a:stretch>
        </p:blipFill>
        <p:spPr>
          <a:xfrm>
            <a:off x="9492153" y="503238"/>
            <a:ext cx="2670783" cy="2670783"/>
          </a:xfrm>
          <a:prstGeom prst="rect">
            <a:avLst/>
          </a:prstGeom>
        </p:spPr>
      </p:pic>
    </p:spTree>
    <p:extLst>
      <p:ext uri="{BB962C8B-B14F-4D97-AF65-F5344CB8AC3E}">
        <p14:creationId xmlns:p14="http://schemas.microsoft.com/office/powerpoint/2010/main" val="368988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068F38-C970-7D4D-B45E-8CD06580FC44}"/>
              </a:ext>
            </a:extLst>
          </p:cNvPr>
          <p:cNvPicPr>
            <a:picLocks noChangeAspect="1"/>
          </p:cNvPicPr>
          <p:nvPr/>
        </p:nvPicPr>
        <p:blipFill rotWithShape="1">
          <a:blip r:embed="rId2"/>
          <a:srcRect t="20028" b="29472"/>
          <a:stretch/>
        </p:blipFill>
        <p:spPr>
          <a:xfrm>
            <a:off x="4309925" y="1027906"/>
            <a:ext cx="7879122" cy="4297273"/>
          </a:xfrm>
          <a:prstGeom prst="rect">
            <a:avLst/>
          </a:prstGeom>
        </p:spPr>
      </p:pic>
      <p:sp>
        <p:nvSpPr>
          <p:cNvPr id="2" name="Title 1">
            <a:extLst>
              <a:ext uri="{FF2B5EF4-FFF2-40B4-BE49-F238E27FC236}">
                <a16:creationId xmlns:a16="http://schemas.microsoft.com/office/drawing/2014/main" id="{11AD8F7A-529B-2A41-B7B7-53EC601302FE}"/>
              </a:ext>
            </a:extLst>
          </p:cNvPr>
          <p:cNvSpPr>
            <a:spLocks noGrp="1"/>
          </p:cNvSpPr>
          <p:nvPr>
            <p:ph type="title"/>
          </p:nvPr>
        </p:nvSpPr>
        <p:spPr>
          <a:xfrm>
            <a:off x="838200" y="365125"/>
            <a:ext cx="10515600" cy="1325563"/>
          </a:xfrm>
        </p:spPr>
        <p:txBody>
          <a:bodyPr/>
          <a:lstStyle/>
          <a:p>
            <a:r>
              <a:rPr lang="en-US"/>
              <a:t>Water Data</a:t>
            </a:r>
            <a:endParaRPr lang="en-US" dirty="0"/>
          </a:p>
        </p:txBody>
      </p:sp>
      <p:sp>
        <p:nvSpPr>
          <p:cNvPr id="3" name="Content Placeholder 2">
            <a:extLst>
              <a:ext uri="{FF2B5EF4-FFF2-40B4-BE49-F238E27FC236}">
                <a16:creationId xmlns:a16="http://schemas.microsoft.com/office/drawing/2014/main" id="{DB3388D0-C622-AC48-A786-B85D90051C46}"/>
              </a:ext>
            </a:extLst>
          </p:cNvPr>
          <p:cNvSpPr>
            <a:spLocks noGrp="1"/>
          </p:cNvSpPr>
          <p:nvPr>
            <p:ph idx="1"/>
          </p:nvPr>
        </p:nvSpPr>
        <p:spPr>
          <a:xfrm>
            <a:off x="838200" y="1825625"/>
            <a:ext cx="4446069" cy="4351338"/>
          </a:xfrm>
        </p:spPr>
        <p:txBody>
          <a:bodyPr>
            <a:normAutofit/>
          </a:bodyPr>
          <a:lstStyle/>
          <a:p>
            <a:r>
              <a:rPr lang="en-US" dirty="0"/>
              <a:t>Your city or water provider records your water use to send you a bill</a:t>
            </a:r>
          </a:p>
          <a:p>
            <a:endParaRPr lang="en-US" dirty="0"/>
          </a:p>
          <a:p>
            <a:r>
              <a:rPr lang="en-US" dirty="0"/>
              <a:t>Monthly?</a:t>
            </a:r>
          </a:p>
          <a:p>
            <a:endParaRPr lang="en-US" dirty="0"/>
          </a:p>
          <a:p>
            <a:r>
              <a:rPr lang="en-US" dirty="0"/>
              <a:t>Quarterly?</a:t>
            </a:r>
          </a:p>
        </p:txBody>
      </p:sp>
      <p:sp>
        <p:nvSpPr>
          <p:cNvPr id="6" name="TextBox 5">
            <a:extLst>
              <a:ext uri="{FF2B5EF4-FFF2-40B4-BE49-F238E27FC236}">
                <a16:creationId xmlns:a16="http://schemas.microsoft.com/office/drawing/2014/main" id="{C64D1FAC-36C1-274A-9F3F-207E78ECA602}"/>
              </a:ext>
            </a:extLst>
          </p:cNvPr>
          <p:cNvSpPr txBox="1"/>
          <p:nvPr/>
        </p:nvSpPr>
        <p:spPr>
          <a:xfrm>
            <a:off x="3474720" y="5145911"/>
            <a:ext cx="8431730" cy="2062103"/>
          </a:xfrm>
          <a:prstGeom prst="rect">
            <a:avLst/>
          </a:prstGeom>
          <a:noFill/>
        </p:spPr>
        <p:txBody>
          <a:bodyPr wrap="square" rtlCol="0">
            <a:spAutoFit/>
          </a:bodyPr>
          <a:lstStyle/>
          <a:p>
            <a:r>
              <a:rPr lang="en-US" sz="3200" dirty="0">
                <a:solidFill>
                  <a:srgbClr val="FF0000"/>
                </a:solidFill>
              </a:rPr>
              <a:t>What if we could make measurements with very high temporal resolution to reveal water use behavior?</a:t>
            </a:r>
          </a:p>
          <a:p>
            <a:endParaRPr lang="en-US" sz="3200" dirty="0">
              <a:solidFill>
                <a:srgbClr val="FF0000"/>
              </a:solidFill>
            </a:endParaRPr>
          </a:p>
        </p:txBody>
      </p:sp>
    </p:spTree>
    <p:extLst>
      <p:ext uri="{BB962C8B-B14F-4D97-AF65-F5344CB8AC3E}">
        <p14:creationId xmlns:p14="http://schemas.microsoft.com/office/powerpoint/2010/main" val="400094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6FDB-8774-8344-889C-E4D0D957B84A}"/>
              </a:ext>
            </a:extLst>
          </p:cNvPr>
          <p:cNvSpPr>
            <a:spLocks noGrp="1"/>
          </p:cNvSpPr>
          <p:nvPr>
            <p:ph type="title"/>
          </p:nvPr>
        </p:nvSpPr>
        <p:spPr/>
        <p:txBody>
          <a:bodyPr/>
          <a:lstStyle/>
          <a:p>
            <a:r>
              <a:rPr lang="en-US" dirty="0"/>
              <a:t>The Challenge</a:t>
            </a:r>
          </a:p>
        </p:txBody>
      </p:sp>
      <p:sp>
        <p:nvSpPr>
          <p:cNvPr id="3" name="Content Placeholder 2">
            <a:extLst>
              <a:ext uri="{FF2B5EF4-FFF2-40B4-BE49-F238E27FC236}">
                <a16:creationId xmlns:a16="http://schemas.microsoft.com/office/drawing/2014/main" id="{A0BC1B30-51A9-C843-987E-E98FE4F7CBE9}"/>
              </a:ext>
            </a:extLst>
          </p:cNvPr>
          <p:cNvSpPr>
            <a:spLocks noGrp="1"/>
          </p:cNvSpPr>
          <p:nvPr>
            <p:ph idx="1"/>
          </p:nvPr>
        </p:nvSpPr>
        <p:spPr>
          <a:xfrm>
            <a:off x="838200" y="1825625"/>
            <a:ext cx="7416800" cy="4257541"/>
          </a:xfrm>
        </p:spPr>
        <p:txBody>
          <a:bodyPr>
            <a:normAutofit fontScale="92500"/>
          </a:bodyPr>
          <a:lstStyle/>
          <a:p>
            <a:pPr marL="0" indent="0">
              <a:buNone/>
            </a:pPr>
            <a:r>
              <a:rPr lang="en-US" sz="4000" dirty="0"/>
              <a:t>Given high temporal resolution water use data:</a:t>
            </a:r>
          </a:p>
          <a:p>
            <a:endParaRPr lang="en-US" dirty="0"/>
          </a:p>
          <a:p>
            <a:pPr marL="0" indent="0">
              <a:buNone/>
            </a:pPr>
            <a:r>
              <a:rPr lang="en-US" dirty="0"/>
              <a:t>What useful information can you extract from the full resolution data to provide to:</a:t>
            </a:r>
          </a:p>
          <a:p>
            <a:pPr lvl="1"/>
            <a:r>
              <a:rPr lang="en-US" u="sng" dirty="0"/>
              <a:t>Water consumers </a:t>
            </a:r>
            <a:r>
              <a:rPr lang="en-US" dirty="0"/>
              <a:t>– who might change their behavior</a:t>
            </a:r>
          </a:p>
          <a:p>
            <a:pPr lvl="1"/>
            <a:r>
              <a:rPr lang="en-US" u="sng" dirty="0"/>
              <a:t>Water providers </a:t>
            </a:r>
            <a:r>
              <a:rPr lang="en-US" dirty="0"/>
              <a:t>– who might be able to more efficiently manage water</a:t>
            </a:r>
          </a:p>
          <a:p>
            <a:pPr lvl="1"/>
            <a:r>
              <a:rPr lang="en-US" u="sng" dirty="0"/>
              <a:t>Researchers</a:t>
            </a:r>
            <a:r>
              <a:rPr lang="en-US" dirty="0"/>
              <a:t> – who are interested in both behavior and efficient water management</a:t>
            </a:r>
          </a:p>
          <a:p>
            <a:endParaRPr lang="en-US" dirty="0"/>
          </a:p>
        </p:txBody>
      </p:sp>
      <p:pic>
        <p:nvPicPr>
          <p:cNvPr id="4" name="Picture 3">
            <a:extLst>
              <a:ext uri="{FF2B5EF4-FFF2-40B4-BE49-F238E27FC236}">
                <a16:creationId xmlns:a16="http://schemas.microsoft.com/office/drawing/2014/main" id="{6321C244-7204-2E4C-8F10-1A1B535E2CE3}"/>
              </a:ext>
            </a:extLst>
          </p:cNvPr>
          <p:cNvPicPr>
            <a:picLocks noChangeAspect="1"/>
          </p:cNvPicPr>
          <p:nvPr/>
        </p:nvPicPr>
        <p:blipFill>
          <a:blip r:embed="rId2"/>
          <a:stretch>
            <a:fillRect/>
          </a:stretch>
        </p:blipFill>
        <p:spPr>
          <a:xfrm>
            <a:off x="8255000" y="2897471"/>
            <a:ext cx="3810000" cy="3810000"/>
          </a:xfrm>
          <a:prstGeom prst="rect">
            <a:avLst/>
          </a:prstGeom>
        </p:spPr>
      </p:pic>
    </p:spTree>
    <p:extLst>
      <p:ext uri="{BB962C8B-B14F-4D97-AF65-F5344CB8AC3E}">
        <p14:creationId xmlns:p14="http://schemas.microsoft.com/office/powerpoint/2010/main" val="3155215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496291"/>
          </a:xfrm>
        </p:spPr>
        <p:txBody>
          <a:bodyPr/>
          <a:lstStyle/>
          <a:p>
            <a:pPr algn="ctr"/>
            <a:r>
              <a:rPr lang="en-US" b="1" dirty="0"/>
              <a:t>Smart Metering</a:t>
            </a:r>
          </a:p>
        </p:txBody>
      </p:sp>
      <p:pic>
        <p:nvPicPr>
          <p:cNvPr id="4" name="Picture 3" descr="Macintosh HD:Users:JeffHorsburgh:Documents:Working:Proposals:2015 NSF CAREER:Tables and Figures:Figure3.tif"/>
          <p:cNvPicPr>
            <a:picLocks noChangeAspect="1"/>
          </p:cNvPicPr>
          <p:nvPr/>
        </p:nvPicPr>
        <p:blipFill rotWithShape="1">
          <a:blip r:embed="rId3">
            <a:extLst>
              <a:ext uri="{28A0092B-C50C-407E-A947-70E740481C1C}">
                <a14:useLocalDpi xmlns:a14="http://schemas.microsoft.com/office/drawing/2010/main" val="0"/>
              </a:ext>
            </a:extLst>
          </a:blip>
          <a:srcRect t="20000" r="2053" b="4737"/>
          <a:stretch/>
        </p:blipFill>
        <p:spPr bwMode="auto">
          <a:xfrm>
            <a:off x="470980" y="1177997"/>
            <a:ext cx="11432834" cy="2855635"/>
          </a:xfrm>
          <a:prstGeom prst="rect">
            <a:avLst/>
          </a:prstGeom>
          <a:noFill/>
          <a:ln>
            <a:noFill/>
          </a:ln>
          <a:extLst>
            <a:ext uri="{FAA26D3D-D897-4be2-8F04-BA451C77F1D7}">
              <ma14:placeholderFlag xmlns="" xmlns:ma14="http://schemas.microsoft.com/office/mac/drawingml/2011/main"/>
            </a:ext>
            <a:ext uri="{53640926-AAD7-44d8-BBD7-CCE9431645EC}">
              <a14:shadowObscured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lc="http://schemas.openxmlformats.org/drawingml/2006/lockedCanvas"/>
            </a:ext>
          </a:extLst>
        </p:spPr>
      </p:pic>
      <p:sp>
        <p:nvSpPr>
          <p:cNvPr id="5" name="TextBox 4"/>
          <p:cNvSpPr txBox="1"/>
          <p:nvPr/>
        </p:nvSpPr>
        <p:spPr>
          <a:xfrm>
            <a:off x="605069" y="3594410"/>
            <a:ext cx="5582328" cy="2800767"/>
          </a:xfrm>
          <a:prstGeom prst="rect">
            <a:avLst/>
          </a:prstGeom>
          <a:noFill/>
        </p:spPr>
        <p:txBody>
          <a:bodyPr wrap="square" rtlCol="0">
            <a:spAutoFit/>
          </a:bodyPr>
          <a:lstStyle/>
          <a:p>
            <a:r>
              <a:rPr lang="en-US" sz="3200" dirty="0"/>
              <a:t>High frequency data enables:</a:t>
            </a:r>
          </a:p>
          <a:p>
            <a:pPr marL="914400" lvl="1" indent="-457200">
              <a:buFont typeface="Courier New" charset="0"/>
              <a:buChar char="o"/>
            </a:pPr>
            <a:r>
              <a:rPr lang="en-US" sz="2400" dirty="0"/>
              <a:t>Identifying and characterizing individual water end uses </a:t>
            </a:r>
          </a:p>
          <a:p>
            <a:pPr marL="914400" lvl="1" indent="-457200">
              <a:buFont typeface="Courier New" charset="0"/>
              <a:buChar char="o"/>
            </a:pPr>
            <a:r>
              <a:rPr lang="en-US" sz="2400" dirty="0"/>
              <a:t>Providing information to utilities to better manage water demand</a:t>
            </a:r>
          </a:p>
          <a:p>
            <a:pPr marL="914400" lvl="1" indent="-457200">
              <a:buFont typeface="Courier New" charset="0"/>
              <a:buChar char="o"/>
            </a:pPr>
            <a:r>
              <a:rPr lang="en-US" sz="2400" dirty="0"/>
              <a:t>Providing feedback to water users</a:t>
            </a:r>
          </a:p>
          <a:p>
            <a:pPr marL="914400" lvl="1" indent="-457200">
              <a:buFont typeface="Courier New" charset="0"/>
              <a:buChar char="o"/>
            </a:pPr>
            <a:r>
              <a:rPr lang="en-US" sz="2400" dirty="0"/>
              <a:t>Estimating water-related energy use</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0153" b="11759"/>
          <a:stretch/>
        </p:blipFill>
        <p:spPr>
          <a:xfrm>
            <a:off x="7417655" y="3893339"/>
            <a:ext cx="3156858" cy="2865907"/>
          </a:xfrm>
          <a:prstGeom prst="rect">
            <a:avLst/>
          </a:prstGeom>
        </p:spPr>
      </p:pic>
    </p:spTree>
    <p:extLst>
      <p:ext uri="{BB962C8B-B14F-4D97-AF65-F5344CB8AC3E}">
        <p14:creationId xmlns:p14="http://schemas.microsoft.com/office/powerpoint/2010/main" val="238574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690689"/>
          </a:xfrm>
        </p:spPr>
        <p:txBody>
          <a:bodyPr/>
          <a:lstStyle/>
          <a:p>
            <a:r>
              <a:rPr lang="en-US" b="1" dirty="0"/>
              <a:t>Making Existing Meters Smarter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49451" y="1449909"/>
            <a:ext cx="2967443" cy="3021648"/>
          </a:xfrm>
          <a:prstGeom prst="rect">
            <a:avLst/>
          </a:prstGeom>
          <a:noFill/>
          <a:ln>
            <a:noFill/>
          </a:ln>
          <a:extLst>
            <a:ext uri="{FAA26D3D-D897-4be2-8F04-BA451C77F1D7}">
              <ma14:placeholderFlag xmlns="" xmlns:ma14="http://schemas.microsoft.com/office/mac/drawingml/2011/main"/>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5482" y="1449909"/>
            <a:ext cx="4240189" cy="3178330"/>
          </a:xfrm>
          <a:prstGeom prst="rect">
            <a:avLst/>
          </a:prstGeom>
          <a:extLst>
            <a:ext uri="{FAA26D3D-D897-4be2-8F04-BA451C77F1D7}">
              <ma14:placeholderFlag xmlns="" xmlns:ma14="http://schemas.microsoft.com/office/mac/drawingml/2011/main"/>
            </a:ext>
          </a:extLst>
        </p:spPr>
      </p:pic>
      <p:sp>
        <p:nvSpPr>
          <p:cNvPr id="10" name="TextBox 9"/>
          <p:cNvSpPr txBox="1"/>
          <p:nvPr/>
        </p:nvSpPr>
        <p:spPr>
          <a:xfrm>
            <a:off x="5029682" y="2013839"/>
            <a:ext cx="1066318" cy="2215991"/>
          </a:xfrm>
          <a:prstGeom prst="rect">
            <a:avLst/>
          </a:prstGeom>
          <a:noFill/>
        </p:spPr>
        <p:txBody>
          <a:bodyPr wrap="none" rtlCol="0">
            <a:spAutoFit/>
          </a:bodyPr>
          <a:lstStyle/>
          <a:p>
            <a:r>
              <a:rPr lang="en-US" sz="13800" dirty="0"/>
              <a:t>+</a:t>
            </a:r>
          </a:p>
        </p:txBody>
      </p:sp>
      <p:sp>
        <p:nvSpPr>
          <p:cNvPr id="11" name="TextBox 10"/>
          <p:cNvSpPr txBox="1"/>
          <p:nvPr/>
        </p:nvSpPr>
        <p:spPr>
          <a:xfrm>
            <a:off x="450850" y="4817997"/>
            <a:ext cx="11195050" cy="1815882"/>
          </a:xfrm>
          <a:prstGeom prst="rect">
            <a:avLst/>
          </a:prstGeom>
          <a:noFill/>
        </p:spPr>
        <p:txBody>
          <a:bodyPr wrap="square" rtlCol="0">
            <a:spAutoFit/>
          </a:bodyPr>
          <a:lstStyle/>
          <a:p>
            <a:r>
              <a:rPr lang="en-US" sz="2800" b="1" u="sng" dirty="0"/>
              <a:t>Hypothesis</a:t>
            </a:r>
            <a:r>
              <a:rPr lang="en-US" sz="2800" dirty="0"/>
              <a:t>: Computation and disaggregation of individual water use events at the data collection site can effectively “shrink” the Big Data produced by smart meters, overcoming storage and communication bandwidth limitations and providing more timely, decision-relevant information.</a:t>
            </a:r>
          </a:p>
        </p:txBody>
      </p:sp>
    </p:spTree>
    <p:extLst>
      <p:ext uri="{BB962C8B-B14F-4D97-AF65-F5344CB8AC3E}">
        <p14:creationId xmlns:p14="http://schemas.microsoft.com/office/powerpoint/2010/main" val="2128425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F46D-DBF3-BD42-886E-A2005AE615BA}"/>
              </a:ext>
            </a:extLst>
          </p:cNvPr>
          <p:cNvSpPr>
            <a:spLocks noGrp="1"/>
          </p:cNvSpPr>
          <p:nvPr>
            <p:ph type="title"/>
          </p:nvPr>
        </p:nvSpPr>
        <p:spPr/>
        <p:txBody>
          <a:bodyPr/>
          <a:lstStyle/>
          <a:p>
            <a:r>
              <a:rPr lang="en-US" dirty="0"/>
              <a:t>The Challenge Datasets</a:t>
            </a:r>
          </a:p>
        </p:txBody>
      </p:sp>
      <p:sp>
        <p:nvSpPr>
          <p:cNvPr id="3" name="Content Placeholder 2">
            <a:extLst>
              <a:ext uri="{FF2B5EF4-FFF2-40B4-BE49-F238E27FC236}">
                <a16:creationId xmlns:a16="http://schemas.microsoft.com/office/drawing/2014/main" id="{B851922D-CAE6-3740-AD53-1E98CD82AB90}"/>
              </a:ext>
            </a:extLst>
          </p:cNvPr>
          <p:cNvSpPr>
            <a:spLocks noGrp="1"/>
          </p:cNvSpPr>
          <p:nvPr>
            <p:ph idx="1"/>
          </p:nvPr>
        </p:nvSpPr>
        <p:spPr>
          <a:xfrm>
            <a:off x="838200" y="1825625"/>
            <a:ext cx="7247021" cy="4351338"/>
          </a:xfrm>
        </p:spPr>
        <p:txBody>
          <a:bodyPr/>
          <a:lstStyle/>
          <a:p>
            <a:r>
              <a:rPr lang="en-US" dirty="0"/>
              <a:t>High-resolution (1 second) water flow measurements for 4 buildings in USU’s Living Learning Center</a:t>
            </a:r>
          </a:p>
          <a:p>
            <a:pPr lvl="1"/>
            <a:r>
              <a:rPr lang="en-US" dirty="0"/>
              <a:t>Hot water supply</a:t>
            </a:r>
          </a:p>
          <a:p>
            <a:pPr lvl="1"/>
            <a:r>
              <a:rPr lang="en-US" dirty="0"/>
              <a:t>Hot water return</a:t>
            </a:r>
          </a:p>
          <a:p>
            <a:pPr lvl="1"/>
            <a:r>
              <a:rPr lang="en-US" dirty="0"/>
              <a:t>Cold water supply</a:t>
            </a:r>
          </a:p>
          <a:p>
            <a:r>
              <a:rPr lang="en-US" dirty="0"/>
              <a:t>High-resolution (4 second) water flow measurements for 1 residential household</a:t>
            </a:r>
          </a:p>
          <a:p>
            <a:pPr lvl="1"/>
            <a:endParaRPr lang="en-US" dirty="0"/>
          </a:p>
        </p:txBody>
      </p:sp>
      <p:pic>
        <p:nvPicPr>
          <p:cNvPr id="4" name="Picture 3">
            <a:extLst>
              <a:ext uri="{FF2B5EF4-FFF2-40B4-BE49-F238E27FC236}">
                <a16:creationId xmlns:a16="http://schemas.microsoft.com/office/drawing/2014/main" id="{100C3053-F012-E241-AAF8-A7AE64B76889}"/>
              </a:ext>
            </a:extLst>
          </p:cNvPr>
          <p:cNvPicPr>
            <a:picLocks noChangeAspect="1"/>
          </p:cNvPicPr>
          <p:nvPr/>
        </p:nvPicPr>
        <p:blipFill>
          <a:blip r:embed="rId2"/>
          <a:stretch>
            <a:fillRect/>
          </a:stretch>
        </p:blipFill>
        <p:spPr>
          <a:xfrm>
            <a:off x="7660105" y="2341212"/>
            <a:ext cx="4273884" cy="4273884"/>
          </a:xfrm>
          <a:prstGeom prst="rect">
            <a:avLst/>
          </a:prstGeom>
        </p:spPr>
      </p:pic>
    </p:spTree>
    <p:extLst>
      <p:ext uri="{BB962C8B-B14F-4D97-AF65-F5344CB8AC3E}">
        <p14:creationId xmlns:p14="http://schemas.microsoft.com/office/powerpoint/2010/main" val="3624983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580271E-0A23-8A46-8A90-920D1E5615B7}"/>
              </a:ext>
            </a:extLst>
          </p:cNvPr>
          <p:cNvPicPr>
            <a:picLocks noChangeAspect="1"/>
          </p:cNvPicPr>
          <p:nvPr/>
        </p:nvPicPr>
        <p:blipFill rotWithShape="1">
          <a:blip r:embed="rId3"/>
          <a:srcRect t="17036" r="2" b="18968"/>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4" name="Picture 3">
            <a:extLst>
              <a:ext uri="{FF2B5EF4-FFF2-40B4-BE49-F238E27FC236}">
                <a16:creationId xmlns:a16="http://schemas.microsoft.com/office/drawing/2014/main" id="{DCE8A8F4-A376-D646-957B-D48DD7947501}"/>
              </a:ext>
            </a:extLst>
          </p:cNvPr>
          <p:cNvPicPr>
            <a:picLocks noChangeAspect="1"/>
          </p:cNvPicPr>
          <p:nvPr/>
        </p:nvPicPr>
        <p:blipFill rotWithShape="1">
          <a:blip r:embed="rId4"/>
          <a:srcRect t="34462" r="-2" b="15102"/>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12"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8B9729-8968-C642-A374-EFEA2564CD87}"/>
              </a:ext>
            </a:extLst>
          </p:cNvPr>
          <p:cNvSpPr>
            <a:spLocks noGrp="1"/>
          </p:cNvSpPr>
          <p:nvPr>
            <p:ph type="title"/>
          </p:nvPr>
        </p:nvSpPr>
        <p:spPr>
          <a:xfrm>
            <a:off x="838200" y="365125"/>
            <a:ext cx="10515600" cy="1325563"/>
          </a:xfrm>
        </p:spPr>
        <p:txBody>
          <a:bodyPr>
            <a:normAutofit/>
          </a:bodyPr>
          <a:lstStyle/>
          <a:p>
            <a:r>
              <a:rPr lang="en-US" dirty="0">
                <a:solidFill>
                  <a:schemeClr val="bg1"/>
                </a:solidFill>
              </a:rPr>
              <a:t>USU’s Living Learning Center</a:t>
            </a:r>
          </a:p>
        </p:txBody>
      </p:sp>
      <p:sp>
        <p:nvSpPr>
          <p:cNvPr id="3" name="Content Placeholder 2">
            <a:extLst>
              <a:ext uri="{FF2B5EF4-FFF2-40B4-BE49-F238E27FC236}">
                <a16:creationId xmlns:a16="http://schemas.microsoft.com/office/drawing/2014/main" id="{46E256E9-5DFB-A547-83D5-6F15BF035A6C}"/>
              </a:ext>
            </a:extLst>
          </p:cNvPr>
          <p:cNvSpPr>
            <a:spLocks noGrp="1"/>
          </p:cNvSpPr>
          <p:nvPr>
            <p:ph idx="1"/>
          </p:nvPr>
        </p:nvSpPr>
        <p:spPr>
          <a:xfrm>
            <a:off x="529390" y="2015406"/>
            <a:ext cx="5406590" cy="4065986"/>
          </a:xfrm>
        </p:spPr>
        <p:txBody>
          <a:bodyPr anchor="t">
            <a:normAutofit/>
          </a:bodyPr>
          <a:lstStyle/>
          <a:p>
            <a:r>
              <a:rPr lang="en-US" sz="3200" dirty="0"/>
              <a:t>3 Meters:</a:t>
            </a:r>
          </a:p>
          <a:p>
            <a:pPr lvl="1"/>
            <a:r>
              <a:rPr lang="en-US" dirty="0"/>
              <a:t>Hot water supply</a:t>
            </a:r>
          </a:p>
          <a:p>
            <a:pPr lvl="1"/>
            <a:r>
              <a:rPr lang="en-US" dirty="0"/>
              <a:t>Hot water return</a:t>
            </a:r>
          </a:p>
          <a:p>
            <a:pPr lvl="1"/>
            <a:r>
              <a:rPr lang="en-US" dirty="0"/>
              <a:t>Cold water supply</a:t>
            </a:r>
          </a:p>
          <a:p>
            <a:r>
              <a:rPr lang="en-US" dirty="0"/>
              <a:t>Observations every 1-second</a:t>
            </a:r>
          </a:p>
          <a:p>
            <a:pPr lvl="1"/>
            <a:endParaRPr lang="en-US" sz="1600" dirty="0"/>
          </a:p>
          <a:p>
            <a:pPr lvl="1"/>
            <a:endParaRPr lang="en-US" sz="1600" dirty="0"/>
          </a:p>
        </p:txBody>
      </p:sp>
      <p:sp>
        <p:nvSpPr>
          <p:cNvPr id="6" name="TextBox 5">
            <a:extLst>
              <a:ext uri="{FF2B5EF4-FFF2-40B4-BE49-F238E27FC236}">
                <a16:creationId xmlns:a16="http://schemas.microsoft.com/office/drawing/2014/main" id="{87C90A5F-F594-A641-9773-7E214FA57C83}"/>
              </a:ext>
            </a:extLst>
          </p:cNvPr>
          <p:cNvSpPr txBox="1"/>
          <p:nvPr/>
        </p:nvSpPr>
        <p:spPr>
          <a:xfrm>
            <a:off x="215725" y="4591896"/>
            <a:ext cx="5642501" cy="1015663"/>
          </a:xfrm>
          <a:prstGeom prst="rect">
            <a:avLst/>
          </a:prstGeom>
          <a:noFill/>
        </p:spPr>
        <p:txBody>
          <a:bodyPr wrap="square" rtlCol="0">
            <a:spAutoFit/>
          </a:bodyPr>
          <a:lstStyle/>
          <a:p>
            <a:r>
              <a:rPr lang="en-US" sz="2000" dirty="0"/>
              <a:t>Cold Use = Cold Supply</a:t>
            </a:r>
          </a:p>
          <a:p>
            <a:r>
              <a:rPr lang="en-US" sz="2000" dirty="0"/>
              <a:t>Hot Use = Hot Supply – Hot Return</a:t>
            </a:r>
          </a:p>
          <a:p>
            <a:r>
              <a:rPr lang="en-US" sz="2000" dirty="0"/>
              <a:t>Total Use = Hot Supply + Cold Supply – Hot Return</a:t>
            </a:r>
          </a:p>
        </p:txBody>
      </p:sp>
    </p:spTree>
    <p:extLst>
      <p:ext uri="{BB962C8B-B14F-4D97-AF65-F5344CB8AC3E}">
        <p14:creationId xmlns:p14="http://schemas.microsoft.com/office/powerpoint/2010/main" val="95753017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2FFB-B74D-B446-94E5-B00C5D73D9D0}"/>
              </a:ext>
            </a:extLst>
          </p:cNvPr>
          <p:cNvSpPr>
            <a:spLocks noGrp="1"/>
          </p:cNvSpPr>
          <p:nvPr>
            <p:ph type="title"/>
          </p:nvPr>
        </p:nvSpPr>
        <p:spPr>
          <a:xfrm>
            <a:off x="838200" y="1"/>
            <a:ext cx="10515600" cy="1443788"/>
          </a:xfrm>
        </p:spPr>
        <p:txBody>
          <a:bodyPr/>
          <a:lstStyle/>
          <a:p>
            <a:r>
              <a:rPr lang="en-US" dirty="0"/>
              <a:t>USU’s Living Learning Center</a:t>
            </a:r>
          </a:p>
        </p:txBody>
      </p:sp>
      <p:pic>
        <p:nvPicPr>
          <p:cNvPr id="4" name="Picture 3">
            <a:extLst>
              <a:ext uri="{FF2B5EF4-FFF2-40B4-BE49-F238E27FC236}">
                <a16:creationId xmlns:a16="http://schemas.microsoft.com/office/drawing/2014/main" id="{F9EEBC4F-C7AE-C14F-80AF-1CEBEEC0F5C4}"/>
              </a:ext>
            </a:extLst>
          </p:cNvPr>
          <p:cNvPicPr>
            <a:picLocks noChangeAspect="1"/>
          </p:cNvPicPr>
          <p:nvPr/>
        </p:nvPicPr>
        <p:blipFill>
          <a:blip r:embed="rId2"/>
          <a:stretch>
            <a:fillRect/>
          </a:stretch>
        </p:blipFill>
        <p:spPr>
          <a:xfrm>
            <a:off x="0" y="721895"/>
            <a:ext cx="12192000" cy="6858000"/>
          </a:xfrm>
          <a:prstGeom prst="rect">
            <a:avLst/>
          </a:prstGeom>
        </p:spPr>
      </p:pic>
    </p:spTree>
    <p:extLst>
      <p:ext uri="{BB962C8B-B14F-4D97-AF65-F5344CB8AC3E}">
        <p14:creationId xmlns:p14="http://schemas.microsoft.com/office/powerpoint/2010/main" val="2148162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3972</TotalTime>
  <Words>450</Words>
  <Application>Microsoft Macintosh PowerPoint</Application>
  <PresentationFormat>Widescreen</PresentationFormat>
  <Paragraphs>78</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Courier New</vt:lpstr>
      <vt:lpstr>Office Theme</vt:lpstr>
      <vt:lpstr>Cyberinfrastructure for Intelligent Water Supply (CIWS)  Data Visualization Challenge</vt:lpstr>
      <vt:lpstr>We all use water</vt:lpstr>
      <vt:lpstr>Water Data</vt:lpstr>
      <vt:lpstr>The Challenge</vt:lpstr>
      <vt:lpstr>Smart Metering</vt:lpstr>
      <vt:lpstr>Making Existing Meters Smarter</vt:lpstr>
      <vt:lpstr>The Challenge Datasets</vt:lpstr>
      <vt:lpstr>USU’s Living Learning Center</vt:lpstr>
      <vt:lpstr>USU’s Living Learning Center</vt:lpstr>
      <vt:lpstr>LLC Data</vt:lpstr>
      <vt:lpstr>Single Family Residential Data</vt:lpstr>
      <vt:lpstr>Single Family Residential Data</vt:lpstr>
      <vt:lpstr>We challenge you…</vt:lpstr>
      <vt:lpstr>Challenge Details</vt:lpstr>
      <vt:lpstr>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Cyberinfrastructure for Intelligent Water Supply (CIWS)  Data Visualization Challenge</dc:title>
  <dc:creator>Jeff Horsburgh</dc:creator>
  <cp:lastModifiedBy>Jeff Horsburgh</cp:lastModifiedBy>
  <cp:revision>14</cp:revision>
  <dcterms:created xsi:type="dcterms:W3CDTF">2019-01-26T00:23:24Z</dcterms:created>
  <dcterms:modified xsi:type="dcterms:W3CDTF">2019-01-30T00:02:42Z</dcterms:modified>
</cp:coreProperties>
</file>